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96" r:id="rId2"/>
  </p:sldMasterIdLst>
  <p:notesMasterIdLst>
    <p:notesMasterId r:id="rId51"/>
  </p:notesMasterIdLst>
  <p:sldIdLst>
    <p:sldId id="478" r:id="rId3"/>
    <p:sldId id="509" r:id="rId4"/>
    <p:sldId id="510" r:id="rId5"/>
    <p:sldId id="526" r:id="rId6"/>
    <p:sldId id="527" r:id="rId7"/>
    <p:sldId id="386" r:id="rId8"/>
    <p:sldId id="383" r:id="rId9"/>
    <p:sldId id="482" r:id="rId10"/>
    <p:sldId id="380" r:id="rId11"/>
    <p:sldId id="377" r:id="rId12"/>
    <p:sldId id="473" r:id="rId13"/>
    <p:sldId id="360" r:id="rId14"/>
    <p:sldId id="389" r:id="rId15"/>
    <p:sldId id="528" r:id="rId16"/>
    <p:sldId id="511" r:id="rId17"/>
    <p:sldId id="517" r:id="rId18"/>
    <p:sldId id="518" r:id="rId19"/>
    <p:sldId id="391" r:id="rId20"/>
    <p:sldId id="529" r:id="rId21"/>
    <p:sldId id="398" r:id="rId22"/>
    <p:sldId id="401" r:id="rId23"/>
    <p:sldId id="530" r:id="rId24"/>
    <p:sldId id="531" r:id="rId25"/>
    <p:sldId id="403" r:id="rId26"/>
    <p:sldId id="416" r:id="rId27"/>
    <p:sldId id="417" r:id="rId28"/>
    <p:sldId id="418" r:id="rId29"/>
    <p:sldId id="429" r:id="rId30"/>
    <p:sldId id="430" r:id="rId31"/>
    <p:sldId id="431" r:id="rId32"/>
    <p:sldId id="433" r:id="rId33"/>
    <p:sldId id="434" r:id="rId34"/>
    <p:sldId id="435" r:id="rId35"/>
    <p:sldId id="437" r:id="rId36"/>
    <p:sldId id="406" r:id="rId37"/>
    <p:sldId id="408" r:id="rId38"/>
    <p:sldId id="410" r:id="rId39"/>
    <p:sldId id="411" r:id="rId40"/>
    <p:sldId id="412" r:id="rId41"/>
    <p:sldId id="441" r:id="rId42"/>
    <p:sldId id="442" r:id="rId43"/>
    <p:sldId id="444" r:id="rId44"/>
    <p:sldId id="446" r:id="rId45"/>
    <p:sldId id="439" r:id="rId46"/>
    <p:sldId id="448" r:id="rId47"/>
    <p:sldId id="325" r:id="rId48"/>
    <p:sldId id="459" r:id="rId49"/>
    <p:sldId id="33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09"/>
            <p14:sldId id="510"/>
            <p14:sldId id="526"/>
            <p14:sldId id="527"/>
          </p14:sldIdLst>
        </p14:section>
        <p14:section name="Technology reflections" id="{14051ADF-BE31-41C4-B683-02204B47C64D}">
          <p14:sldIdLst>
            <p14:sldId id="386"/>
            <p14:sldId id="383"/>
            <p14:sldId id="482"/>
            <p14:sldId id="380"/>
            <p14:sldId id="377"/>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111" d="100"/>
          <a:sy n="111" d="100"/>
        </p:scale>
        <p:origin x="1536"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8/25/2017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about</a:t>
            </a:r>
            <a:r>
              <a:rPr lang="en-US" baseline="0" dirty="0" smtClean="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10</a:t>
            </a:fld>
            <a:endParaRPr lang="en-US"/>
          </a:p>
        </p:txBody>
      </p:sp>
    </p:spTree>
    <p:extLst>
      <p:ext uri="{BB962C8B-B14F-4D97-AF65-F5344CB8AC3E}">
        <p14:creationId xmlns:p14="http://schemas.microsoft.com/office/powerpoint/2010/main" val="318688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smtClean="0"/>
              <a:t>Here </a:t>
            </a:r>
            <a:r>
              <a:rPr lang="en-US" baseline="0" dirty="0" smtClean="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and rough cost</a:t>
            </a:r>
            <a:r>
              <a:rPr lang="en-US" baseline="0" dirty="0" smtClean="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47</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48</a:t>
            </a:fld>
            <a:endParaRPr lang="en-US"/>
          </a:p>
        </p:txBody>
      </p:sp>
    </p:spTree>
    <p:extLst>
      <p:ext uri="{BB962C8B-B14F-4D97-AF65-F5344CB8AC3E}">
        <p14:creationId xmlns:p14="http://schemas.microsoft.com/office/powerpoint/2010/main" val="79022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8/25/2017</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88E6053-4874-4BBB-9D80-74C558C9E45B}"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7" name="Rectangle 6"/>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14" name="Text Placeholder 13"/>
          <p:cNvSpPr>
            <a:spLocks noGrp="1"/>
          </p:cNvSpPr>
          <p:nvPr>
            <p:ph type="body" sz="quarter" idx="13"/>
          </p:nvPr>
        </p:nvSpPr>
        <p:spPr>
          <a:xfrm>
            <a:off x="0" y="2438400"/>
            <a:ext cx="9144000" cy="2406650"/>
          </a:xfrm>
        </p:spPr>
        <p:txBody>
          <a:bodyPr/>
          <a:lstStyle>
            <a:lvl1pPr marL="0" indent="0" algn="ctr">
              <a:buNone/>
              <a:defRPr sz="3200">
                <a:solidFill>
                  <a:schemeClr val="accent2"/>
                </a:solidFill>
              </a:defRPr>
            </a:lvl1pPr>
          </a:lstStyle>
          <a:p>
            <a:pPr lvl="0"/>
            <a:r>
              <a:rPr lang="en-US" smtClean="0"/>
              <a:t>Edit Master text styles</a:t>
            </a:r>
          </a:p>
        </p:txBody>
      </p:sp>
      <p:sp>
        <p:nvSpPr>
          <p:cNvPr id="16" name="Title 15"/>
          <p:cNvSpPr>
            <a:spLocks noGrp="1"/>
          </p:cNvSpPr>
          <p:nvPr>
            <p:ph type="title"/>
          </p:nvPr>
        </p:nvSpPr>
        <p:spPr>
          <a:xfrm>
            <a:off x="0" y="1828800"/>
            <a:ext cx="9144000" cy="609600"/>
          </a:xfrm>
        </p:spPr>
        <p:txBody>
          <a:bodyPr>
            <a:normAutofit/>
          </a:bodyPr>
          <a:lstStyle>
            <a:lvl1pPr>
              <a:defRPr sz="2800" b="0">
                <a:solidFill>
                  <a:schemeClr val="accent3">
                    <a:lumMod val="50000"/>
                  </a:schemeClr>
                </a:solidFill>
                <a:latin typeface="+mj-lt"/>
              </a:defRPr>
            </a:lvl1pPr>
          </a:lstStyle>
          <a:p>
            <a:r>
              <a:rPr lang="en-US" sz="2800" smtClean="0">
                <a:solidFill>
                  <a:srgbClr val="A7998B"/>
                </a:solidFill>
                <a:latin typeface="+mj-lt"/>
                <a:cs typeface="Helvetica"/>
              </a:rPr>
              <a:t>Click to edit Master title style</a:t>
            </a:r>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397266634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FA229C3-0E40-4875-A9B1-F625C8A010F6}"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10" name="Rectangle 9"/>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2" name="Picture 11" descr="cu white lrg.psd"/>
          <p:cNvPicPr>
            <a:picLocks noChangeAspect="1"/>
          </p:cNvPicPr>
          <p:nvPr/>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3" name="Text Placeholder 2"/>
          <p:cNvSpPr>
            <a:spLocks noGrp="1"/>
          </p:cNvSpPr>
          <p:nvPr>
            <p:ph type="body" sz="quarter" idx="13"/>
          </p:nvPr>
        </p:nvSpPr>
        <p:spPr>
          <a:xfrm>
            <a:off x="285750" y="1752600"/>
            <a:ext cx="8678863" cy="39989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1338501" y="304800"/>
            <a:ext cx="7653099" cy="1143000"/>
          </a:xfrm>
        </p:spPr>
        <p:txBody>
          <a:bodyPr/>
          <a:lstStyle>
            <a:lvl1pPr algn="ctr">
              <a:defRPr/>
            </a:lvl1pPr>
          </a:lstStyle>
          <a:p>
            <a:r>
              <a:rPr lang="en-US" smtClean="0"/>
              <a:t>Click to edit Master title style</a:t>
            </a:r>
            <a:endParaRPr lang="en-US" dirty="0"/>
          </a:p>
        </p:txBody>
      </p:sp>
    </p:spTree>
    <p:extLst>
      <p:ext uri="{BB962C8B-B14F-4D97-AF65-F5344CB8AC3E}">
        <p14:creationId xmlns:p14="http://schemas.microsoft.com/office/powerpoint/2010/main" val="52104952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6" name="Footer Placeholder 5"/>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7" name="Slide Number Placeholder 6"/>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10" name="Rectangle 9"/>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1" name="Picture 10" descr="cu white lrg.psd"/>
          <p:cNvPicPr>
            <a:picLocks noChangeAspect="1"/>
          </p:cNvPicPr>
          <p:nvPr/>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2" name="Title 1"/>
          <p:cNvSpPr>
            <a:spLocks noGrp="1"/>
          </p:cNvSpPr>
          <p:nvPr>
            <p:ph type="title"/>
          </p:nvPr>
        </p:nvSpPr>
        <p:spPr>
          <a:xfrm>
            <a:off x="1371600" y="222250"/>
            <a:ext cx="7772400" cy="1076069"/>
          </a:xfrm>
        </p:spPr>
        <p:txBody>
          <a:bodyPr/>
          <a:lstStyle/>
          <a:p>
            <a:r>
              <a:rPr lang="en-US" smtClean="0"/>
              <a:t>Click to edit Master title style</a:t>
            </a:r>
            <a:endParaRPr lang="en-US" dirty="0"/>
          </a:p>
        </p:txBody>
      </p:sp>
      <p:sp>
        <p:nvSpPr>
          <p:cNvPr id="4" name="Text Placeholder 3"/>
          <p:cNvSpPr>
            <a:spLocks noGrp="1"/>
          </p:cNvSpPr>
          <p:nvPr>
            <p:ph type="body" sz="quarter" idx="13"/>
          </p:nvPr>
        </p:nvSpPr>
        <p:spPr>
          <a:xfrm>
            <a:off x="0" y="1298575"/>
            <a:ext cx="9144000" cy="538163"/>
          </a:xfrm>
        </p:spPr>
        <p:txBody>
          <a:bodyPr/>
          <a:lstStyle/>
          <a:p>
            <a:pPr lvl="0"/>
            <a:r>
              <a:rPr lang="en-US" smtClean="0"/>
              <a:t>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90747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pic>
        <p:nvPicPr>
          <p:cNvPr id="6" name="Picture 5" descr="0889_10_C_lr.jpg"/>
          <p:cNvPicPr>
            <a:picLocks noChangeAspect="1"/>
          </p:cNvPicPr>
          <p:nvPr/>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19861534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43800" cy="1219200"/>
          </a:xfrm>
        </p:spPr>
        <p:txBody>
          <a:bodyPr/>
          <a:lstStyle>
            <a:lvl1pPr>
              <a:defRPr>
                <a:solidFill>
                  <a:schemeClr val="accent3">
                    <a:lumMod val="50000"/>
                  </a:schemeClr>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4" name="Footer Placeholder 3"/>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Slide Number Placeholder 4"/>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AB730FA-ABC7-4FED-9881-24AA3891AF8D}"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52707692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8792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872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8/25/2017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8/25/2017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8/25/2017</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8/25/2017</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8/25/2017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8/25/2017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smtClean="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8/25/2017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362200" y="6369425"/>
            <a:ext cx="2895600" cy="365125"/>
          </a:xfrm>
        </p:spPr>
        <p:txBody>
          <a:bodyPr/>
          <a:lstStyle>
            <a:lvl1pPr>
              <a:defRPr>
                <a:latin typeface="+mj-lt"/>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a:ea typeface="+mn-ea"/>
              <a:cs typeface="+mn-cs"/>
            </a:endParaRPr>
          </a:p>
        </p:txBody>
      </p:sp>
      <p:sp>
        <p:nvSpPr>
          <p:cNvPr id="6" name="Slide Number Placeholder 5"/>
          <p:cNvSpPr>
            <a:spLocks noGrp="1"/>
          </p:cNvSpPr>
          <p:nvPr>
            <p:ph type="sldNum" sz="quarter" idx="12"/>
          </p:nvPr>
        </p:nvSpPr>
        <p:spPr>
          <a:xfrm>
            <a:off x="8610600" y="6400800"/>
            <a:ext cx="457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B9773DC-30E4-4D7B-BE39-DC7A60F52E3C}"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 name="Title 18"/>
          <p:cNvSpPr>
            <a:spLocks noGrp="1"/>
          </p:cNvSpPr>
          <p:nvPr>
            <p:ph type="title"/>
          </p:nvPr>
        </p:nvSpPr>
        <p:spPr>
          <a:xfrm>
            <a:off x="2514600" y="1828800"/>
            <a:ext cx="4777596" cy="1143000"/>
          </a:xfrm>
        </p:spPr>
        <p:txBody>
          <a:bodyPr anchor="t">
            <a:normAutofit/>
          </a:bodyPr>
          <a:lstStyle>
            <a:lvl1pPr algn="l">
              <a:defRPr sz="3200" baseline="0">
                <a:solidFill>
                  <a:schemeClr val="tx1"/>
                </a:solidFill>
              </a:defRPr>
            </a:lvl1pPr>
          </a:lstStyle>
          <a:p>
            <a:r>
              <a:rPr lang="en-US" smtClean="0"/>
              <a:t>Click to edit Master title style</a:t>
            </a:r>
            <a:endParaRPr lang="en-US" dirty="0"/>
          </a:p>
        </p:txBody>
      </p:sp>
      <p:sp>
        <p:nvSpPr>
          <p:cNvPr id="21" name="Text Placeholder 20"/>
          <p:cNvSpPr>
            <a:spLocks noGrp="1"/>
          </p:cNvSpPr>
          <p:nvPr>
            <p:ph type="body" sz="quarter" idx="13"/>
          </p:nvPr>
        </p:nvSpPr>
        <p:spPr>
          <a:xfrm>
            <a:off x="2667000" y="3657600"/>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tx1"/>
                </a:solidFill>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mtClean="0">
                <a:solidFill>
                  <a:srgbClr val="FFFFFF"/>
                </a:solidFill>
                <a:latin typeface="+mn-lt"/>
                <a:cs typeface="Times"/>
              </a:rPr>
              <a:t>Edit Master text styles</a:t>
            </a:r>
          </a:p>
        </p:txBody>
      </p:sp>
      <p:pic>
        <p:nvPicPr>
          <p:cNvPr id="11" name="Picture 10"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76200" y="5880850"/>
            <a:ext cx="1066800" cy="977150"/>
          </a:xfrm>
          <a:prstGeom prst="rect">
            <a:avLst/>
          </a:prstGeom>
        </p:spPr>
      </p:pic>
      <p:sp>
        <p:nvSpPr>
          <p:cNvPr id="12" name="Rectangle 11"/>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pic>
        <p:nvPicPr>
          <p:cNvPr id="13" name="Picture 2" descr="https://lh3.googleusercontent.com/qPUcrEvntLlWCUeVB4FsnI-nVnLnOUtCiPRPcr6u4WlQ=w497-h144-p-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386" y="5950325"/>
            <a:ext cx="2892952"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8/25/2017</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8/25/2017</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253612"/>
            <a:ext cx="73025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pic>
        <p:nvPicPr>
          <p:cNvPr id="7" name="Picture 6" descr="cu screen b31b1b.psd"/>
          <p:cNvPicPr>
            <a:picLocks noChangeAspect="1"/>
          </p:cNvPicPr>
          <p:nvPr/>
        </p:nvPicPr>
        <p:blipFill rotWithShape="1">
          <a:blip r:embed="rId10" cstate="print">
            <a:extLst>
              <a:ext uri="{28A0092B-C50C-407E-A947-70E740481C1C}">
                <a14:useLocalDpi xmlns:a14="http://schemas.microsoft.com/office/drawing/2010/main" val="0"/>
              </a:ext>
            </a:extLst>
          </a:blip>
          <a:srcRect r="70374"/>
          <a:stretch/>
        </p:blipFill>
        <p:spPr>
          <a:xfrm>
            <a:off x="63500" y="228600"/>
            <a:ext cx="1384300"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Tree>
    <p:extLst>
      <p:ext uri="{BB962C8B-B14F-4D97-AF65-F5344CB8AC3E}">
        <p14:creationId xmlns:p14="http://schemas.microsoft.com/office/powerpoint/2010/main" val="939463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transition>
    <p:fade/>
  </p:transition>
  <p:timing>
    <p:tnLst>
      <p:par>
        <p:cTn id="1" dur="indefinite" restart="never" nodeType="tmRoot"/>
      </p:par>
    </p:tnLst>
  </p:timing>
  <p:txStyles>
    <p:titleStyle>
      <a:lvl1pPr algn="ctr" defTabSz="914400" rtl="0" eaLnBrk="1" latinLnBrk="0" hangingPunct="1">
        <a:spcBef>
          <a:spcPct val="0"/>
        </a:spcBef>
        <a:buNone/>
        <a:defRPr sz="3200" kern="1200">
          <a:solidFill>
            <a:schemeClr val="accent3">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jpe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slide" Target="slide37.xml"/><Relationship Id="rId4" Type="http://schemas.openxmlformats.org/officeDocument/2006/relationships/image" Target="../media/image40.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3.jpeg"/></Relationships>
</file>

<file path=ppt/slides/_rels/slide4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4.jpeg"/><Relationship Id="rId7"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18" Type="http://schemas.openxmlformats.org/officeDocument/2006/relationships/image" Target="../media/image30.gif"/><Relationship Id="rId26" Type="http://schemas.openxmlformats.org/officeDocument/2006/relationships/image" Target="../media/image13.png"/><Relationship Id="rId3" Type="http://schemas.openxmlformats.org/officeDocument/2006/relationships/image" Target="../media/image22.png"/><Relationship Id="rId21" Type="http://schemas.openxmlformats.org/officeDocument/2006/relationships/image" Target="../media/image33.png"/><Relationship Id="rId7" Type="http://schemas.openxmlformats.org/officeDocument/2006/relationships/image" Target="../media/image16.jpeg"/><Relationship Id="rId12" Type="http://schemas.openxmlformats.org/officeDocument/2006/relationships/image" Target="../media/image3.png"/><Relationship Id="rId17" Type="http://schemas.openxmlformats.org/officeDocument/2006/relationships/image" Target="../media/image29.png"/><Relationship Id="rId25" Type="http://schemas.openxmlformats.org/officeDocument/2006/relationships/image" Target="../media/image12.png"/><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5.png"/><Relationship Id="rId24" Type="http://schemas.openxmlformats.org/officeDocument/2006/relationships/image" Target="../media/image11.png"/><Relationship Id="rId5" Type="http://schemas.openxmlformats.org/officeDocument/2006/relationships/image" Target="../media/image10.png"/><Relationship Id="rId15" Type="http://schemas.openxmlformats.org/officeDocument/2006/relationships/image" Target="../media/image27.png"/><Relationship Id="rId23" Type="http://schemas.openxmlformats.org/officeDocument/2006/relationships/image" Target="../media/image35.jpe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23.jpeg"/><Relationship Id="rId9" Type="http://schemas.openxmlformats.org/officeDocument/2006/relationships/image" Target="../media/image18.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smtClean="0"/>
              <a:t>Monroe Weber-Shirk</a:t>
            </a:r>
            <a:endParaRPr lang="en-US" sz="1800" dirty="0"/>
          </a:p>
        </p:txBody>
      </p:sp>
      <p:sp>
        <p:nvSpPr>
          <p:cNvPr id="4" name="Title 3"/>
          <p:cNvSpPr>
            <a:spLocks noGrp="1"/>
          </p:cNvSpPr>
          <p:nvPr>
            <p:ph type="ctrTitle" sz="quarter"/>
          </p:nvPr>
        </p:nvSpPr>
        <p:spPr>
          <a:xfrm>
            <a:off x="838200" y="130175"/>
            <a:ext cx="7239000" cy="1470025"/>
          </a:xfrm>
        </p:spPr>
        <p:txBody>
          <a:bodyPr/>
          <a:lstStyle/>
          <a:p>
            <a:pPr algn="ctr"/>
            <a:r>
              <a:rPr lang="en-US" dirty="0" smtClean="0"/>
              <a:t>An Elegant Solution for Safe Water on Tap </a:t>
            </a:r>
            <a:endParaRPr lang="en-US" dirty="0"/>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smtClean="0"/>
              <a:t>What happens when the check engine light goes on in your car?</a:t>
            </a:r>
          </a:p>
          <a:p>
            <a:r>
              <a:rPr lang="en-US" dirty="0" smtClean="0"/>
              <a:t>What do you do if your bicycle brakes need to be adjusted?</a:t>
            </a:r>
          </a:p>
          <a:p>
            <a:r>
              <a:rPr lang="en-US" dirty="0" smtClean="0"/>
              <a:t>What does the plant operator do if the chemical feed stops working?</a:t>
            </a:r>
            <a:endParaRPr lang="en-US" dirty="0"/>
          </a:p>
        </p:txBody>
      </p:sp>
      <p:sp>
        <p:nvSpPr>
          <p:cNvPr id="4" name="Rectangle 3"/>
          <p:cNvSpPr/>
          <p:nvPr/>
        </p:nvSpPr>
        <p:spPr>
          <a:xfrm>
            <a:off x="762000" y="4953000"/>
            <a:ext cx="7239000" cy="1569660"/>
          </a:xfrm>
          <a:prstGeom prst="rect">
            <a:avLst/>
          </a:prstGeom>
        </p:spPr>
        <p:txBody>
          <a:bodyPr wrap="square">
            <a:spAutoFit/>
          </a:bodyPr>
          <a:lstStyle/>
          <a:p>
            <a:r>
              <a:rPr lang="en-US" sz="3200" dirty="0" smtClean="0"/>
              <a:t>We want </a:t>
            </a:r>
            <a:r>
              <a:rPr lang="en-US" sz="3200" dirty="0"/>
              <a:t>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AguaClara Technologies</a:t>
            </a:r>
            <a:endParaRPr lang="en-US" dirty="0"/>
          </a:p>
        </p:txBody>
      </p:sp>
      <p:sp>
        <p:nvSpPr>
          <p:cNvPr id="11" name="Text Placeholder 10"/>
          <p:cNvSpPr>
            <a:spLocks noGrp="1"/>
          </p:cNvSpPr>
          <p:nvPr>
            <p:ph idx="1"/>
          </p:nvPr>
        </p:nvSpPr>
        <p:spPr/>
        <p:txBody>
          <a:bodyPr/>
          <a:lstStyle/>
          <a:p>
            <a:r>
              <a:rPr lang="en-US" sz="4800" dirty="0" smtClean="0"/>
              <a:t>Chemical dosing</a:t>
            </a:r>
          </a:p>
          <a:p>
            <a:r>
              <a:rPr lang="en-US" sz="4800" dirty="0" smtClean="0"/>
              <a:t>Rapid Mix</a:t>
            </a:r>
          </a:p>
          <a:p>
            <a:r>
              <a:rPr lang="en-US" sz="4800" dirty="0" smtClean="0"/>
              <a:t>Flocculator</a:t>
            </a:r>
          </a:p>
          <a:p>
            <a:r>
              <a:rPr lang="en-US" sz="4800" dirty="0" smtClean="0"/>
              <a:t>Sedimentation</a:t>
            </a:r>
          </a:p>
          <a:p>
            <a:r>
              <a:rPr lang="en-US" sz="4800" dirty="0" smtClean="0"/>
              <a:t>Filtration</a:t>
            </a:r>
          </a:p>
          <a:p>
            <a:r>
              <a:rPr lang="en-US" sz="4800" dirty="0" smtClean="0"/>
              <a:t>Conclusions</a:t>
            </a:r>
            <a:endParaRPr lang="en-US" sz="4800" dirty="0"/>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of particle removal</a:t>
            </a:r>
            <a:endParaRPr lang="en-US" dirty="0"/>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Filtration </a:t>
            </a:r>
            <a:endParaRPr lang="en-US" sz="2000" b="1" dirty="0">
              <a:latin typeface="+mj-lt"/>
            </a:endParaRP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Sedimentation</a:t>
            </a:r>
            <a:endParaRPr lang="en-US" sz="2000" b="1" dirty="0">
              <a:latin typeface="+mj-lt"/>
            </a:endParaRP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Flocculation</a:t>
            </a:r>
            <a:endParaRPr lang="en-US" sz="2000" b="1" dirty="0">
              <a:latin typeface="+mj-lt"/>
            </a:endParaRP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Coagulation</a:t>
            </a:r>
            <a:endParaRPr lang="en-US" sz="2000" b="1" dirty="0">
              <a:latin typeface="+mj-lt"/>
            </a:endParaRP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smtClean="0"/>
              <a:t>Nanoglob</a:t>
            </a:r>
            <a:r>
              <a:rPr lang="en-US" dirty="0" smtClean="0"/>
              <a:t> deposition</a:t>
            </a:r>
            <a:endParaRPr lang="en-US" dirty="0"/>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smtClean="0"/>
              <a:t>Collisions</a:t>
            </a:r>
            <a:endParaRPr lang="en-US" dirty="0"/>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smtClean="0"/>
              <a:t>Gravity!</a:t>
            </a:r>
            <a:endParaRPr lang="en-US" dirty="0"/>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Floc Blanket</a:t>
            </a:r>
            <a:endParaRPr lang="en-US" sz="2000" b="1" dirty="0">
              <a:latin typeface="+mj-lt"/>
            </a:endParaRP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smtClean="0"/>
              <a:t>More Collisions</a:t>
            </a:r>
            <a:endParaRPr lang="en-US" dirty="0"/>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smtClean="0"/>
              <a:t>Last chance!</a:t>
            </a:r>
            <a:endParaRPr lang="en-US" dirty="0"/>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smtClean="0"/>
              <a:t>Flocculator</a:t>
            </a:r>
            <a:endParaRPr lang="en-US" dirty="0"/>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smtClean="0"/>
              <a:t>Chemical Stock Tanks</a:t>
            </a:r>
            <a:endParaRPr lang="en-US" dirty="0"/>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smtClean="0"/>
              <a:t>Chemical Dosing</a:t>
            </a:r>
            <a:endParaRPr lang="en-US" dirty="0"/>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smtClean="0"/>
              <a:t>Entrance Tank</a:t>
            </a:r>
            <a:endParaRPr lang="en-US" dirty="0"/>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smtClean="0"/>
              <a:t>Sedimentation</a:t>
            </a:r>
            <a:endParaRPr lang="en-US" dirty="0"/>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smtClean="0"/>
              <a:t>Open Stacked Rapid Sand (</a:t>
            </a:r>
            <a:r>
              <a:rPr lang="en-US" dirty="0" err="1" smtClean="0"/>
              <a:t>OStaRS</a:t>
            </a:r>
            <a:r>
              <a:rPr lang="en-US" dirty="0" smtClean="0"/>
              <a:t>) Filter</a:t>
            </a:r>
            <a:endParaRPr lang="en-US" dirty="0"/>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smtClean="0"/>
              <a:t>Drain Channel</a:t>
            </a:r>
            <a:endParaRPr lang="en-US" dirty="0"/>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Tour of an AguaClara plant</a:t>
            </a:r>
            <a:endParaRPr lang="en-US" dirty="0"/>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905000" y="3200400"/>
            <a:ext cx="2247090" cy="400110"/>
          </a:xfrm>
          <a:prstGeom prst="rect">
            <a:avLst/>
          </a:prstGeom>
          <a:noFill/>
        </p:spPr>
        <p:txBody>
          <a:bodyPr wrap="none" rtlCol="0">
            <a:spAutoFit/>
          </a:bodyPr>
          <a:lstStyle/>
          <a:p>
            <a:r>
              <a:rPr lang="en-US" sz="2000" dirty="0" smtClean="0">
                <a:solidFill>
                  <a:srgbClr val="0070C0"/>
                </a:solidFill>
                <a:effectLst>
                  <a:outerShdw blurRad="38100" dist="38100" dir="2700000" algn="tl">
                    <a:srgbClr val="000000">
                      <a:alpha val="43137"/>
                    </a:srgbClr>
                  </a:outerShdw>
                </a:effectLst>
              </a:rPr>
              <a:t>Elevated flocculator</a:t>
            </a:r>
            <a:endParaRPr lang="en-US" sz="2000" dirty="0">
              <a:solidFill>
                <a:srgbClr val="0070C0"/>
              </a:solidFill>
              <a:effectLst>
                <a:outerShdw blurRad="38100" dist="38100" dir="2700000" algn="tl">
                  <a:srgbClr val="000000">
                    <a:alpha val="43137"/>
                  </a:srgbClr>
                </a:outerShdw>
              </a:effectLst>
            </a:endParaRPr>
          </a:p>
        </p:txBody>
      </p:sp>
      <p:sp>
        <p:nvSpPr>
          <p:cNvPr id="4" name="TextBox 3"/>
          <p:cNvSpPr txBox="1"/>
          <p:nvPr/>
        </p:nvSpPr>
        <p:spPr>
          <a:xfrm rot="21235294">
            <a:off x="5045756" y="2448230"/>
            <a:ext cx="1646156" cy="400110"/>
          </a:xfrm>
          <a:prstGeom prst="rect">
            <a:avLst/>
          </a:prstGeom>
          <a:noFill/>
        </p:spPr>
        <p:txBody>
          <a:bodyPr wrap="none" rtlCol="0">
            <a:spAutoFit/>
          </a:bodyPr>
          <a:lstStyle/>
          <a:p>
            <a:r>
              <a:rPr lang="en-US" sz="2000" dirty="0" smtClean="0">
                <a:solidFill>
                  <a:srgbClr val="0070C0"/>
                </a:solidFill>
                <a:effectLst>
                  <a:outerShdw blurRad="38100" dist="38100" dir="2700000" algn="tl">
                    <a:srgbClr val="000000">
                      <a:alpha val="43137"/>
                    </a:srgbClr>
                  </a:outerShdw>
                </a:effectLst>
              </a:rPr>
              <a:t>Entrance Tank</a:t>
            </a:r>
            <a:endParaRPr lang="en-US" sz="2000" dirty="0">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5181600" y="3505200"/>
            <a:ext cx="3066224" cy="523220"/>
          </a:xfrm>
          <a:prstGeom prst="rect">
            <a:avLst/>
          </a:prstGeom>
          <a:noFill/>
        </p:spPr>
        <p:txBody>
          <a:bodyPr wrap="none" rtlCol="0">
            <a:spAutoFit/>
          </a:bodyPr>
          <a:lstStyle/>
          <a:p>
            <a:r>
              <a:rPr lang="en-US" sz="2800" dirty="0" smtClean="0">
                <a:solidFill>
                  <a:srgbClr val="0070C0"/>
                </a:solidFill>
                <a:effectLst>
                  <a:outerShdw blurRad="38100" dist="38100" dir="2700000" algn="tl">
                    <a:srgbClr val="000000">
                      <a:alpha val="43137"/>
                    </a:srgbClr>
                  </a:outerShdw>
                </a:effectLst>
              </a:rPr>
              <a:t>Sedimentation Tank</a:t>
            </a:r>
            <a:endParaRPr lang="en-US" sz="28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099562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24000" y="4343400"/>
            <a:ext cx="4254113" cy="1200329"/>
          </a:xfrm>
          <a:prstGeom prst="rect">
            <a:avLst/>
          </a:prstGeom>
          <a:noFill/>
        </p:spPr>
        <p:txBody>
          <a:bodyPr wrap="none" rtlCol="0">
            <a:spAutoFit/>
          </a:bodyPr>
          <a:lstStyle/>
          <a:p>
            <a:r>
              <a:rPr lang="en-US" sz="3600" dirty="0" smtClean="0"/>
              <a:t>What do you see?</a:t>
            </a:r>
          </a:p>
          <a:p>
            <a:r>
              <a:rPr lang="en-US" sz="3600" dirty="0" smtClean="0"/>
              <a:t>Why did this happen?</a:t>
            </a:r>
            <a:endParaRPr lang="en-US" sz="3600" dirty="0"/>
          </a:p>
        </p:txBody>
      </p:sp>
    </p:spTree>
    <p:extLst>
      <p:ext uri="{BB962C8B-B14F-4D97-AF65-F5344CB8AC3E}">
        <p14:creationId xmlns:p14="http://schemas.microsoft.com/office/powerpoint/2010/main" val="33209621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Three ideas…</a:t>
            </a:r>
            <a:endParaRPr lang="en-US" dirty="0"/>
          </a:p>
        </p:txBody>
      </p:sp>
      <p:sp>
        <p:nvSpPr>
          <p:cNvPr id="4" name="Content Placeholder 3"/>
          <p:cNvSpPr>
            <a:spLocks noGrp="1"/>
          </p:cNvSpPr>
          <p:nvPr>
            <p:ph idx="1"/>
          </p:nvPr>
        </p:nvSpPr>
        <p:spPr/>
        <p:txBody>
          <a:bodyPr/>
          <a:lstStyle/>
          <a:p>
            <a:r>
              <a:rPr lang="en-US" dirty="0" smtClean="0"/>
              <a:t>Evolution – Iteration – </a:t>
            </a:r>
            <a:r>
              <a:rPr lang="en-US" b="1" dirty="0" smtClean="0"/>
              <a:t>Mistakes</a:t>
            </a:r>
            <a:r>
              <a:rPr lang="en-US" dirty="0" smtClean="0"/>
              <a:t> - Learning</a:t>
            </a:r>
          </a:p>
          <a:p>
            <a:r>
              <a:rPr lang="en-US" dirty="0" smtClean="0"/>
              <a:t>Creativity for Environmental Engineers can be expressed in how we solve the challenges of the interaction between fluids, particles, and geometry</a:t>
            </a:r>
          </a:p>
          <a:p>
            <a:r>
              <a:rPr lang="en-US" dirty="0" smtClean="0"/>
              <a:t>It’s about details! (It is about all of the things that traditional textbooks tend to ignore.)</a:t>
            </a:r>
          </a:p>
          <a:p>
            <a:pPr lvl="1"/>
            <a:r>
              <a:rPr lang="en-US" dirty="0" smtClean="0"/>
              <a:t>Density currents caused by temperature change</a:t>
            </a:r>
          </a:p>
          <a:p>
            <a:pPr lvl="1"/>
            <a:r>
              <a:rPr lang="en-US" dirty="0" smtClean="0"/>
              <a:t>Flow distribution to reduce mean currents</a:t>
            </a:r>
          </a:p>
          <a:p>
            <a:pPr lvl="1"/>
            <a:endParaRPr lang="en-US" dirty="0" smtClean="0"/>
          </a:p>
        </p:txBody>
      </p:sp>
    </p:spTree>
    <p:extLst>
      <p:ext uri="{BB962C8B-B14F-4D97-AF65-F5344CB8AC3E}">
        <p14:creationId xmlns:p14="http://schemas.microsoft.com/office/powerpoint/2010/main" val="209604849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smtClean="0"/>
              <a:t>Flocculator Channels</a:t>
            </a:r>
            <a:endParaRPr lang="en-US" sz="4000" dirty="0"/>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522890"/>
          </a:xfrm>
        </p:spPr>
        <p:txBody>
          <a:bodyPr/>
          <a:lstStyle/>
          <a:p>
            <a:r>
              <a:rPr lang="en-US" dirty="0" smtClean="0"/>
              <a:t>What do you see?</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the difference between laser level and water level?</a:t>
            </a:r>
            <a:endParaRPr lang="en-US" sz="3600" dirty="0"/>
          </a:p>
        </p:txBody>
      </p:sp>
      <p:sp>
        <p:nvSpPr>
          <p:cNvPr id="3" name="Content Placeholder 2"/>
          <p:cNvSpPr>
            <a:spLocks noGrp="1"/>
          </p:cNvSpPr>
          <p:nvPr>
            <p:ph idx="1"/>
          </p:nvPr>
        </p:nvSpPr>
        <p:spPr/>
        <p:txBody>
          <a:bodyPr/>
          <a:lstStyle/>
          <a:p>
            <a:r>
              <a:rPr lang="en-US" dirty="0" smtClean="0"/>
              <a:t>Suppose I am building a really big structure…</a:t>
            </a:r>
            <a:endParaRPr lang="en-US" dirty="0"/>
          </a:p>
        </p:txBody>
      </p:sp>
    </p:spTree>
    <p:extLst>
      <p:ext uri="{BB962C8B-B14F-4D97-AF65-F5344CB8AC3E}">
        <p14:creationId xmlns:p14="http://schemas.microsoft.com/office/powerpoint/2010/main" val="22593178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Inventing Perfection</a:t>
            </a:r>
            <a:endParaRPr lang="en-US" dirty="0"/>
          </a:p>
        </p:txBody>
      </p:sp>
      <p:sp>
        <p:nvSpPr>
          <p:cNvPr id="3" name="Content Placeholder 2"/>
          <p:cNvSpPr>
            <a:spLocks noGrp="1"/>
          </p:cNvSpPr>
          <p:nvPr>
            <p:ph idx="1"/>
          </p:nvPr>
        </p:nvSpPr>
        <p:spPr>
          <a:xfrm>
            <a:off x="228600" y="1600200"/>
            <a:ext cx="8229600" cy="4525963"/>
          </a:xfrm>
        </p:spPr>
        <p:txBody>
          <a:bodyPr/>
          <a:lstStyle/>
          <a:p>
            <a:r>
              <a:rPr lang="en-US" i="1" dirty="0" smtClean="0"/>
              <a:t>“Furthermore, as the full scale plant is already in operation, the need for further design changes is not clear.”</a:t>
            </a:r>
            <a:br>
              <a:rPr lang="en-US" i="1" dirty="0" smtClean="0"/>
            </a:br>
            <a:r>
              <a:rPr lang="en-US" i="1" dirty="0" smtClean="0"/>
              <a:t>			-(Anonymous Reviewer)</a:t>
            </a:r>
          </a:p>
          <a:p>
            <a:r>
              <a:rPr lang="en-US" i="1" dirty="0" smtClean="0"/>
              <a:t>Ideas spring fully formed </a:t>
            </a:r>
            <a:br>
              <a:rPr lang="en-US" i="1" dirty="0" smtClean="0"/>
            </a:br>
            <a:r>
              <a:rPr lang="en-US" i="1" dirty="0" smtClean="0"/>
              <a:t>from their creator’s mind?</a:t>
            </a:r>
          </a:p>
          <a:p>
            <a:r>
              <a:rPr lang="en-US" dirty="0" smtClean="0"/>
              <a:t>Athena leaped from Zeus's </a:t>
            </a:r>
            <a:br>
              <a:rPr lang="en-US" dirty="0" smtClean="0"/>
            </a:br>
            <a:r>
              <a:rPr lang="en-US" dirty="0" smtClean="0"/>
              <a:t>head, fully grown and armed</a:t>
            </a:r>
          </a:p>
          <a:p>
            <a:endParaRPr lang="en-US" i="1" dirty="0" smtClean="0"/>
          </a:p>
          <a:p>
            <a:endParaRPr lang="en-US" dirty="0" smtClean="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smtClean="0">
                <a:hlinkClick r:id="rId3"/>
              </a:rPr>
              <a:t>http://designserver.cee.cornell.edu/Designs</a:t>
            </a:r>
            <a:endParaRPr lang="en-US" sz="2400" dirty="0" smtClean="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455319">
            <a:off x="4148967" y="1545090"/>
            <a:ext cx="4990591" cy="830997"/>
          </a:xfrm>
          <a:prstGeom prst="rect">
            <a:avLst/>
          </a:prstGeom>
          <a:noFill/>
        </p:spPr>
        <p:txBody>
          <a:bodyPr wrap="square" rtlCol="0">
            <a:spAutoFit/>
          </a:bodyPr>
          <a:lstStyle/>
          <a:p>
            <a:r>
              <a:rPr lang="en-US" sz="2400" dirty="0" smtClean="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smtClean="0">
                <a:solidFill>
                  <a:schemeClr val="bg1"/>
                </a:solidFill>
                <a:latin typeface="+mn-lt"/>
              </a:rPr>
              <a:t>Sed</a:t>
            </a:r>
            <a:r>
              <a:rPr lang="en-US" dirty="0" smtClean="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Finance</a:t>
              </a:r>
              <a:endParaRPr lang="en-US" dirty="0">
                <a:solidFill>
                  <a:schemeClr val="tx1"/>
                </a:solidFill>
                <a:latin typeface="Cambria" panose="02040503050406030204" pitchFamily="18" charset="0"/>
              </a:endParaRP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Implement</a:t>
              </a:r>
              <a:endParaRPr lang="en-US" dirty="0">
                <a:solidFill>
                  <a:schemeClr val="tx1"/>
                </a:solidFill>
                <a:latin typeface="Cambria" panose="02040503050406030204" pitchFamily="18" charset="0"/>
              </a:endParaRP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R&amp;D</a:t>
              </a:r>
              <a:endParaRPr lang="en-US" dirty="0">
                <a:solidFill>
                  <a:schemeClr val="tx1"/>
                </a:solidFill>
                <a:latin typeface="Cambria" panose="02040503050406030204" pitchFamily="18" charset="0"/>
              </a:endParaRP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Transfer</a:t>
              </a:r>
              <a:endParaRPr lang="en-US" dirty="0">
                <a:solidFill>
                  <a:schemeClr val="tx1"/>
                </a:solidFill>
                <a:latin typeface="Cambria" panose="02040503050406030204" pitchFamily="18" charset="0"/>
              </a:endParaRP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Operate</a:t>
              </a:r>
              <a:endParaRPr lang="en-US" dirty="0">
                <a:solidFill>
                  <a:schemeClr val="tx1"/>
                </a:solidFill>
                <a:latin typeface="Cambria" panose="02040503050406030204" pitchFamily="18" charset="0"/>
              </a:endParaRP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mbria" panose="02040503050406030204" pitchFamily="18" charset="0"/>
                </a:rPr>
                <a:t>Market</a:t>
              </a:r>
              <a:endParaRPr lang="en-US" dirty="0">
                <a:solidFill>
                  <a:schemeClr val="tx1"/>
                </a:solidFill>
                <a:latin typeface="Cambria" panose="02040503050406030204" pitchFamily="18" charset="0"/>
              </a:endParaRPr>
            </a:p>
          </p:txBody>
        </p:sp>
      </p:grpSp>
      <p:sp>
        <p:nvSpPr>
          <p:cNvPr id="2" name="Title 1"/>
          <p:cNvSpPr>
            <a:spLocks noGrp="1"/>
          </p:cNvSpPr>
          <p:nvPr>
            <p:ph type="title"/>
          </p:nvPr>
        </p:nvSpPr>
        <p:spPr/>
        <p:txBody>
          <a:bodyPr/>
          <a:lstStyle/>
          <a:p>
            <a:r>
              <a:rPr lang="en-US" dirty="0" smtClean="0"/>
              <a:t>AguaClara Consortium</a:t>
            </a:r>
            <a:endParaRPr lang="en-US" dirty="0"/>
          </a:p>
        </p:txBody>
      </p:sp>
      <p:grpSp>
        <p:nvGrpSpPr>
          <p:cNvPr id="3" name="Group 2"/>
          <p:cNvGrpSpPr/>
          <p:nvPr/>
        </p:nvGrpSpPr>
        <p:grpSpPr>
          <a:xfrm>
            <a:off x="2356224" y="1708819"/>
            <a:ext cx="1718036" cy="1443209"/>
            <a:chOff x="2356224" y="1708819"/>
            <a:chExt cx="1718036" cy="1443209"/>
          </a:xfrm>
        </p:grpSpPr>
        <p:pic>
          <p:nvPicPr>
            <p:cNvPr id="10" name="Picture 2" descr="https://lh3.googleusercontent.com/qPUcrEvntLlWCUeVB4FsnI-nVnLnOUtCiPRPcr6u4WlQ=w497-h144-p-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6224" y="2654247"/>
              <a:ext cx="1718036" cy="49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904924" y="1708819"/>
              <a:ext cx="639776" cy="620134"/>
            </a:xfrm>
            <a:prstGeom prst="rect">
              <a:avLst/>
            </a:prstGeom>
          </p:spPr>
        </p:pic>
      </p:gr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4"/>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6"/>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smtClean="0">
                  <a:latin typeface="Cambria" panose="02040503050406030204" pitchFamily="18" charset="0"/>
                  <a:cs typeface="Helvetica" panose="020B0604020202020204" pitchFamily="34" charset="0"/>
                </a:rPr>
                <a:t>Municipalities</a:t>
              </a:r>
              <a:endParaRPr lang="en-US" sz="1800" dirty="0">
                <a:latin typeface="Cambria" panose="02040503050406030204" pitchFamily="18" charset="0"/>
                <a:cs typeface="Helvetica" panose="020B0604020202020204" pitchFamily="34" charset="0"/>
              </a:endParaRPr>
            </a:p>
          </p:txBody>
        </p:sp>
        <p:pic>
          <p:nvPicPr>
            <p:cNvPr id="18" name="Picture 17"/>
            <p:cNvPicPr>
              <a:picLocks noChangeAspect="1"/>
            </p:cNvPicPr>
            <p:nvPr/>
          </p:nvPicPr>
          <p:blipFill>
            <a:blip r:embed="rId7"/>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8"/>
          <a:stretch>
            <a:fillRect/>
          </a:stretch>
        </p:blipFill>
        <p:spPr>
          <a:xfrm>
            <a:off x="5246814" y="1809893"/>
            <a:ext cx="1680536" cy="542828"/>
          </a:xfrm>
          <a:prstGeom prst="rect">
            <a:avLst/>
          </a:prstGeom>
        </p:spPr>
      </p:pic>
      <p:grpSp>
        <p:nvGrpSpPr>
          <p:cNvPr id="6" name="Group 5"/>
          <p:cNvGrpSpPr/>
          <p:nvPr/>
        </p:nvGrpSpPr>
        <p:grpSpPr>
          <a:xfrm>
            <a:off x="2356224" y="4946150"/>
            <a:ext cx="1801881" cy="1501305"/>
            <a:chOff x="2356224" y="4946150"/>
            <a:chExt cx="1801881" cy="1501305"/>
          </a:xfrm>
        </p:grpSpPr>
        <p:pic>
          <p:nvPicPr>
            <p:cNvPr id="20" name="Picture 2" descr="http://www.apphonduras.org/wp-content/uploads/2014/11/cropped-weblogo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a:stretch>
              <a:fillRect/>
            </a:stretch>
          </p:blipFill>
          <p:spPr>
            <a:xfrm>
              <a:off x="2801005" y="4946150"/>
              <a:ext cx="887585" cy="343311"/>
            </a:xfrm>
            <a:prstGeom prst="rect">
              <a:avLst/>
            </a:prstGeom>
          </p:spPr>
        </p:pic>
        <p:pic>
          <p:nvPicPr>
            <p:cNvPr id="22" name="Picture 21"/>
            <p:cNvPicPr>
              <a:picLocks noChangeAspect="1"/>
            </p:cNvPicPr>
            <p:nvPr/>
          </p:nvPicPr>
          <p:blipFill>
            <a:blip r:embed="rId11"/>
            <a:stretch>
              <a:fillRect/>
            </a:stretch>
          </p:blipFill>
          <p:spPr>
            <a:xfrm>
              <a:off x="2389027" y="5918332"/>
              <a:ext cx="1769078" cy="291145"/>
            </a:xfrm>
            <a:prstGeom prst="rect">
              <a:avLst/>
            </a:prstGeom>
          </p:spPr>
        </p:pic>
        <p:pic>
          <p:nvPicPr>
            <p:cNvPr id="23" name="Picture 22"/>
            <p:cNvPicPr>
              <a:picLocks noChangeAspect="1"/>
            </p:cNvPicPr>
            <p:nvPr/>
          </p:nvPicPr>
          <p:blipFill>
            <a:blip r:embed="rId12"/>
            <a:stretch>
              <a:fillRect/>
            </a:stretch>
          </p:blipFill>
          <p:spPr>
            <a:xfrm>
              <a:off x="2471117" y="6239910"/>
              <a:ext cx="1488250" cy="2075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smtClean="0">
                  <a:latin typeface="Cambria" panose="02040503050406030204" pitchFamily="18" charset="0"/>
                  <a:cs typeface="Helvetica" panose="020B0604020202020204" pitchFamily="34" charset="0"/>
                </a:rPr>
                <a:t>Municipalities</a:t>
              </a:r>
              <a:endParaRPr lang="en-US" sz="1800" dirty="0">
                <a:latin typeface="Cambria" panose="02040503050406030204" pitchFamily="18" charset="0"/>
                <a:cs typeface="Helvetica" panose="020B0604020202020204" pitchFamily="34" charset="0"/>
              </a:endParaRP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smtClean="0">
                  <a:latin typeface="Cambria" panose="02040503050406030204" pitchFamily="18" charset="0"/>
                  <a:cs typeface="Helvetica" panose="020B0604020202020204" pitchFamily="34" charset="0"/>
                </a:rPr>
                <a:t>Water Boards</a:t>
              </a:r>
              <a:endParaRPr lang="en-US" sz="1800" dirty="0">
                <a:latin typeface="Cambria" panose="02040503050406030204" pitchFamily="18" charset="0"/>
                <a:cs typeface="Helvetica" panose="020B0604020202020204" pitchFamily="34" charset="0"/>
              </a:endParaRPr>
            </a:p>
          </p:txBody>
        </p:sp>
      </p:grpSp>
      <p:grpSp>
        <p:nvGrpSpPr>
          <p:cNvPr id="4" name="Group 3"/>
          <p:cNvGrpSpPr/>
          <p:nvPr/>
        </p:nvGrpSpPr>
        <p:grpSpPr>
          <a:xfrm>
            <a:off x="6814148" y="3424472"/>
            <a:ext cx="1680536" cy="1487712"/>
            <a:chOff x="6814148" y="3424472"/>
            <a:chExt cx="1680536" cy="1487712"/>
          </a:xfrm>
        </p:grpSpPr>
        <p:pic>
          <p:nvPicPr>
            <p:cNvPr id="9" name="Picture 8"/>
            <p:cNvPicPr>
              <a:picLocks noChangeAspect="1"/>
            </p:cNvPicPr>
            <p:nvPr/>
          </p:nvPicPr>
          <p:blipFill>
            <a:blip r:embed="rId8"/>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smtClean="0">
                  <a:latin typeface="Cambria" panose="02040503050406030204" pitchFamily="18" charset="0"/>
                  <a:cs typeface="Helvetica" panose="020B0604020202020204" pitchFamily="34" charset="0"/>
                </a:rPr>
                <a:t>Implementers</a:t>
              </a:r>
              <a:endParaRPr lang="en-US" sz="1800" dirty="0">
                <a:latin typeface="Cambria" panose="02040503050406030204" pitchFamily="18" charset="0"/>
                <a:cs typeface="Helvetica" panose="020B0604020202020204" pitchFamily="34" charset="0"/>
              </a:endParaRPr>
            </a:p>
          </p:txBody>
        </p:sp>
        <p:pic>
          <p:nvPicPr>
            <p:cNvPr id="34" name="Picture 2" descr="https://lh3.googleusercontent.com/qPUcrEvntLlWCUeVB4FsnI-nVnLnOUtCiPRPcr6u4WlQ=w497-h144-p-n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6146" y="4642127"/>
              <a:ext cx="932072" cy="2700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755" y="2229802"/>
            <a:ext cx="2492053" cy="2246769"/>
          </a:xfrm>
          <a:prstGeom prst="rect">
            <a:avLst/>
          </a:prstGeom>
          <a:noFill/>
        </p:spPr>
        <p:txBody>
          <a:bodyPr wrap="square" rtlCol="0">
            <a:spAutoFit/>
          </a:bodyPr>
          <a:lstStyle/>
          <a:p>
            <a:r>
              <a:rPr lang="en-US" sz="2800" dirty="0" smtClean="0">
                <a:latin typeface="+mn-lt"/>
              </a:rPr>
              <a:t>Flocculated Water Entering the Sedimentation 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smtClean="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Key Innovations</a:t>
            </a:r>
            <a:endParaRPr lang="en-US" dirty="0"/>
          </a:p>
        </p:txBody>
      </p:sp>
      <p:sp>
        <p:nvSpPr>
          <p:cNvPr id="3" name="Content Placeholder 2"/>
          <p:cNvSpPr>
            <a:spLocks noGrp="1"/>
          </p:cNvSpPr>
          <p:nvPr>
            <p:ph idx="1"/>
          </p:nvPr>
        </p:nvSpPr>
        <p:spPr/>
        <p:txBody>
          <a:bodyPr/>
          <a:lstStyle/>
          <a:p>
            <a:r>
              <a:rPr lang="en-US" dirty="0" smtClean="0"/>
              <a:t>AguaClara is open source engineering: </a:t>
            </a:r>
          </a:p>
          <a:p>
            <a:pPr lvl="1"/>
            <a:r>
              <a:rPr lang="en-US" dirty="0" smtClean="0"/>
              <a:t>Many inventions, </a:t>
            </a:r>
            <a:r>
              <a:rPr lang="en-US" b="1" dirty="0" smtClean="0"/>
              <a:t>ZERO patents</a:t>
            </a:r>
          </a:p>
          <a:p>
            <a:pPr lvl="1"/>
            <a:r>
              <a:rPr lang="en-US" dirty="0" smtClean="0"/>
              <a:t>Our technologies are described on our website and published in the literature. </a:t>
            </a:r>
          </a:p>
          <a:p>
            <a:pPr lvl="1"/>
            <a:r>
              <a:rPr lang="en-US" dirty="0" smtClean="0"/>
              <a:t>Our </a:t>
            </a:r>
            <a:r>
              <a:rPr lang="en-US" dirty="0" smtClean="0">
                <a:hlinkClick r:id="rId3"/>
              </a:rPr>
              <a:t>example designs are available on the web</a:t>
            </a:r>
            <a:r>
              <a:rPr lang="en-US" dirty="0" smtClean="0"/>
              <a:t>! </a:t>
            </a:r>
          </a:p>
          <a:p>
            <a:pPr lvl="1"/>
            <a:r>
              <a:rPr lang="en-US" dirty="0" smtClean="0"/>
              <a:t>Our technologies </a:t>
            </a:r>
            <a:r>
              <a:rPr lang="en-US" b="1" dirty="0" smtClean="0"/>
              <a:t>use ZERO electricity </a:t>
            </a:r>
            <a:r>
              <a:rPr lang="en-US" dirty="0" smtClean="0"/>
              <a:t>(except for batteries in the turbidimeters)</a:t>
            </a:r>
          </a:p>
          <a:p>
            <a:r>
              <a:rPr lang="en-US" dirty="0" smtClean="0"/>
              <a:t>Some plant </a:t>
            </a:r>
            <a:r>
              <a:rPr lang="en-US" b="1" dirty="0" smtClean="0">
                <a:hlinkClick r:id="rId4"/>
              </a:rPr>
              <a:t>performance data is online</a:t>
            </a:r>
            <a:r>
              <a:rPr lang="en-US" dirty="0" smtClean="0"/>
              <a:t/>
            </a:r>
            <a:br>
              <a:rPr lang="en-US" dirty="0" smtClean="0"/>
            </a:br>
            <a:endParaRPr lang="en-US" dirty="0" smtClean="0"/>
          </a:p>
        </p:txBody>
      </p:sp>
    </p:spTree>
    <p:extLst>
      <p:ext uri="{BB962C8B-B14F-4D97-AF65-F5344CB8AC3E}">
        <p14:creationId xmlns:p14="http://schemas.microsoft.com/office/powerpoint/2010/main" val="353807478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smtClean="0"/>
              <a:t>CAPITAL COST</a:t>
            </a:r>
          </a:p>
          <a:p>
            <a:pPr lvl="0" algn="ctr" defTabSz="977900">
              <a:lnSpc>
                <a:spcPct val="90000"/>
              </a:lnSpc>
              <a:spcBef>
                <a:spcPct val="0"/>
              </a:spcBef>
              <a:spcAft>
                <a:spcPct val="35000"/>
              </a:spcAft>
            </a:pPr>
            <a:r>
              <a:rPr lang="en-US" sz="2200" kern="1200" dirty="0" smtClean="0"/>
              <a:t>$50,000 +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smtClean="0"/>
              <a:t>OPERATING COST</a:t>
            </a:r>
          </a:p>
          <a:p>
            <a:pPr lvl="0" algn="ctr" defTabSz="977900">
              <a:lnSpc>
                <a:spcPct val="90000"/>
              </a:lnSpc>
              <a:spcBef>
                <a:spcPct val="0"/>
              </a:spcBef>
              <a:spcAft>
                <a:spcPct val="35000"/>
              </a:spcAft>
            </a:pPr>
            <a:r>
              <a:rPr lang="en-US" sz="2200" kern="1200" dirty="0" smtClean="0"/>
              <a:t>$5 per person per year</a:t>
            </a:r>
          </a:p>
          <a:p>
            <a:pPr lvl="0" algn="ctr" defTabSz="977900">
              <a:lnSpc>
                <a:spcPct val="90000"/>
              </a:lnSpc>
              <a:spcBef>
                <a:spcPct val="0"/>
              </a:spcBef>
              <a:spcAft>
                <a:spcPct val="35000"/>
              </a:spcAft>
            </a:pPr>
            <a:r>
              <a:rPr lang="en-US" sz="2200" kern="1200" dirty="0" smtClean="0"/>
              <a:t>or $50 per </a:t>
            </a:r>
            <a:r>
              <a:rPr lang="en-US" sz="2200" b="1" kern="1200" dirty="0" smtClean="0"/>
              <a:t>million</a:t>
            </a:r>
            <a:r>
              <a:rPr lang="en-US" sz="2200" kern="1200" dirty="0" smtClean="0"/>
              <a:t> liters</a:t>
            </a:r>
            <a:endParaRPr lang="en-US" sz="2200" kern="1200" dirty="0"/>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smtClean="0"/>
              <a:t>How Much Does it Cost?</a:t>
            </a:r>
            <a:endParaRPr lang="en-US" dirty="0"/>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Reflections</a:t>
            </a:r>
            <a:endParaRPr lang="en-US" dirty="0"/>
          </a:p>
        </p:txBody>
      </p:sp>
      <p:sp>
        <p:nvSpPr>
          <p:cNvPr id="4" name="Content Placeholder 3"/>
          <p:cNvSpPr>
            <a:spLocks noGrp="1"/>
          </p:cNvSpPr>
          <p:nvPr>
            <p:ph idx="1"/>
          </p:nvPr>
        </p:nvSpPr>
        <p:spPr>
          <a:xfrm>
            <a:off x="1676400" y="1676400"/>
            <a:ext cx="5257800" cy="4525963"/>
          </a:xfrm>
        </p:spPr>
        <p:txBody>
          <a:bodyPr/>
          <a:lstStyle/>
          <a:p>
            <a:r>
              <a:rPr lang="en-US" dirty="0" smtClean="0"/>
              <a:t>Technology and Engineering Philosophy matter! </a:t>
            </a:r>
          </a:p>
          <a:p>
            <a:r>
              <a:rPr lang="en-US" dirty="0" smtClean="0"/>
              <a:t>Infrastructure failures often have multiple causes and many of them are linked to design choices</a:t>
            </a:r>
          </a:p>
          <a:p>
            <a:r>
              <a:rPr lang="en-US" dirty="0" smtClean="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Freeform 2049"/>
          <p:cNvSpPr/>
          <p:nvPr/>
        </p:nvSpPr>
        <p:spPr>
          <a:xfrm>
            <a:off x="1658905" y="1389927"/>
            <a:ext cx="7345675" cy="5051171"/>
          </a:xfrm>
          <a:custGeom>
            <a:avLst/>
            <a:gdLst>
              <a:gd name="connsiteX0" fmla="*/ 330926 w 7306491"/>
              <a:gd name="connsiteY0" fmla="*/ 0 h 5016137"/>
              <a:gd name="connsiteX1" fmla="*/ 5138057 w 7306491"/>
              <a:gd name="connsiteY1" fmla="*/ 8708 h 5016137"/>
              <a:gd name="connsiteX2" fmla="*/ 7254240 w 7306491"/>
              <a:gd name="connsiteY2" fmla="*/ 2090057 h 5016137"/>
              <a:gd name="connsiteX3" fmla="*/ 7306491 w 7306491"/>
              <a:gd name="connsiteY3" fmla="*/ 4990011 h 5016137"/>
              <a:gd name="connsiteX4" fmla="*/ 4572000 w 7306491"/>
              <a:gd name="connsiteY4" fmla="*/ 5016137 h 5016137"/>
              <a:gd name="connsiteX5" fmla="*/ 8709 w 7306491"/>
              <a:gd name="connsiteY5" fmla="*/ 1811383 h 5016137"/>
              <a:gd name="connsiteX6" fmla="*/ 0 w 7306491"/>
              <a:gd name="connsiteY6" fmla="*/ 0 h 5016137"/>
              <a:gd name="connsiteX7" fmla="*/ 330926 w 7306491"/>
              <a:gd name="connsiteY7" fmla="*/ 0 h 5016137"/>
              <a:gd name="connsiteX0" fmla="*/ 330926 w 7306491"/>
              <a:gd name="connsiteY0" fmla="*/ 0 h 5385436"/>
              <a:gd name="connsiteX1" fmla="*/ 5138057 w 7306491"/>
              <a:gd name="connsiteY1" fmla="*/ 8708 h 5385436"/>
              <a:gd name="connsiteX2" fmla="*/ 7254240 w 7306491"/>
              <a:gd name="connsiteY2" fmla="*/ 2090057 h 5385436"/>
              <a:gd name="connsiteX3" fmla="*/ 7306491 w 7306491"/>
              <a:gd name="connsiteY3" fmla="*/ 4990011 h 5385436"/>
              <a:gd name="connsiteX4" fmla="*/ 4572000 w 7306491"/>
              <a:gd name="connsiteY4" fmla="*/ 5016137 h 5385436"/>
              <a:gd name="connsiteX5" fmla="*/ 8709 w 7306491"/>
              <a:gd name="connsiteY5" fmla="*/ 1811383 h 5385436"/>
              <a:gd name="connsiteX6" fmla="*/ 0 w 7306491"/>
              <a:gd name="connsiteY6" fmla="*/ 0 h 5385436"/>
              <a:gd name="connsiteX7" fmla="*/ 330926 w 7306491"/>
              <a:gd name="connsiteY7" fmla="*/ 0 h 5385436"/>
              <a:gd name="connsiteX0" fmla="*/ 330926 w 7306491"/>
              <a:gd name="connsiteY0" fmla="*/ 0 h 5239872"/>
              <a:gd name="connsiteX1" fmla="*/ 5138057 w 7306491"/>
              <a:gd name="connsiteY1" fmla="*/ 8708 h 5239872"/>
              <a:gd name="connsiteX2" fmla="*/ 7254240 w 7306491"/>
              <a:gd name="connsiteY2" fmla="*/ 2090057 h 5239872"/>
              <a:gd name="connsiteX3" fmla="*/ 7306491 w 7306491"/>
              <a:gd name="connsiteY3" fmla="*/ 4990011 h 5239872"/>
              <a:gd name="connsiteX4" fmla="*/ 4572000 w 7306491"/>
              <a:gd name="connsiteY4" fmla="*/ 5016137 h 5239872"/>
              <a:gd name="connsiteX5" fmla="*/ 8709 w 7306491"/>
              <a:gd name="connsiteY5" fmla="*/ 1811383 h 5239872"/>
              <a:gd name="connsiteX6" fmla="*/ 0 w 7306491"/>
              <a:gd name="connsiteY6" fmla="*/ 0 h 5239872"/>
              <a:gd name="connsiteX7" fmla="*/ 330926 w 7306491"/>
              <a:gd name="connsiteY7" fmla="*/ 0 h 5239872"/>
              <a:gd name="connsiteX0" fmla="*/ 330926 w 7306491"/>
              <a:gd name="connsiteY0" fmla="*/ 0 h 5210711"/>
              <a:gd name="connsiteX1" fmla="*/ 5138057 w 7306491"/>
              <a:gd name="connsiteY1" fmla="*/ 8708 h 5210711"/>
              <a:gd name="connsiteX2" fmla="*/ 7254240 w 7306491"/>
              <a:gd name="connsiteY2" fmla="*/ 2090057 h 5210711"/>
              <a:gd name="connsiteX3" fmla="*/ 7306491 w 7306491"/>
              <a:gd name="connsiteY3" fmla="*/ 4990011 h 5210711"/>
              <a:gd name="connsiteX4" fmla="*/ 4572000 w 7306491"/>
              <a:gd name="connsiteY4" fmla="*/ 5016137 h 5210711"/>
              <a:gd name="connsiteX5" fmla="*/ 8709 w 7306491"/>
              <a:gd name="connsiteY5" fmla="*/ 1811383 h 5210711"/>
              <a:gd name="connsiteX6" fmla="*/ 0 w 7306491"/>
              <a:gd name="connsiteY6" fmla="*/ 0 h 5210711"/>
              <a:gd name="connsiteX7" fmla="*/ 330926 w 7306491"/>
              <a:gd name="connsiteY7" fmla="*/ 0 h 5210711"/>
              <a:gd name="connsiteX0" fmla="*/ 330926 w 7306491"/>
              <a:gd name="connsiteY0" fmla="*/ 0 h 5016137"/>
              <a:gd name="connsiteX1" fmla="*/ 5138057 w 7306491"/>
              <a:gd name="connsiteY1" fmla="*/ 8708 h 5016137"/>
              <a:gd name="connsiteX2" fmla="*/ 7254240 w 7306491"/>
              <a:gd name="connsiteY2" fmla="*/ 2090057 h 5016137"/>
              <a:gd name="connsiteX3" fmla="*/ 7306491 w 7306491"/>
              <a:gd name="connsiteY3" fmla="*/ 4990011 h 5016137"/>
              <a:gd name="connsiteX4" fmla="*/ 4572000 w 7306491"/>
              <a:gd name="connsiteY4" fmla="*/ 5016137 h 5016137"/>
              <a:gd name="connsiteX5" fmla="*/ 8709 w 7306491"/>
              <a:gd name="connsiteY5" fmla="*/ 1811383 h 5016137"/>
              <a:gd name="connsiteX6" fmla="*/ 0 w 7306491"/>
              <a:gd name="connsiteY6" fmla="*/ 0 h 5016137"/>
              <a:gd name="connsiteX7" fmla="*/ 330926 w 7306491"/>
              <a:gd name="connsiteY7" fmla="*/ 0 h 5016137"/>
              <a:gd name="connsiteX0" fmla="*/ 330926 w 7587654"/>
              <a:gd name="connsiteY0" fmla="*/ 0 h 5385436"/>
              <a:gd name="connsiteX1" fmla="*/ 5138057 w 7587654"/>
              <a:gd name="connsiteY1" fmla="*/ 8708 h 5385436"/>
              <a:gd name="connsiteX2" fmla="*/ 7254240 w 7587654"/>
              <a:gd name="connsiteY2" fmla="*/ 2090057 h 5385436"/>
              <a:gd name="connsiteX3" fmla="*/ 7306491 w 7587654"/>
              <a:gd name="connsiteY3" fmla="*/ 4990011 h 5385436"/>
              <a:gd name="connsiteX4" fmla="*/ 4572000 w 7587654"/>
              <a:gd name="connsiteY4" fmla="*/ 5016137 h 5385436"/>
              <a:gd name="connsiteX5" fmla="*/ 8709 w 7587654"/>
              <a:gd name="connsiteY5" fmla="*/ 1811383 h 5385436"/>
              <a:gd name="connsiteX6" fmla="*/ 0 w 7587654"/>
              <a:gd name="connsiteY6" fmla="*/ 0 h 5385436"/>
              <a:gd name="connsiteX7" fmla="*/ 330926 w 7587654"/>
              <a:gd name="connsiteY7" fmla="*/ 0 h 5385436"/>
              <a:gd name="connsiteX0" fmla="*/ 330926 w 7492566"/>
              <a:gd name="connsiteY0" fmla="*/ 0 h 5308570"/>
              <a:gd name="connsiteX1" fmla="*/ 5138057 w 7492566"/>
              <a:gd name="connsiteY1" fmla="*/ 8708 h 5308570"/>
              <a:gd name="connsiteX2" fmla="*/ 7254240 w 7492566"/>
              <a:gd name="connsiteY2" fmla="*/ 2090057 h 5308570"/>
              <a:gd name="connsiteX3" fmla="*/ 7306491 w 7492566"/>
              <a:gd name="connsiteY3" fmla="*/ 4990011 h 5308570"/>
              <a:gd name="connsiteX4" fmla="*/ 4572000 w 7492566"/>
              <a:gd name="connsiteY4" fmla="*/ 5016137 h 5308570"/>
              <a:gd name="connsiteX5" fmla="*/ 8709 w 7492566"/>
              <a:gd name="connsiteY5" fmla="*/ 1811383 h 5308570"/>
              <a:gd name="connsiteX6" fmla="*/ 0 w 7492566"/>
              <a:gd name="connsiteY6" fmla="*/ 0 h 5308570"/>
              <a:gd name="connsiteX7" fmla="*/ 330926 w 7492566"/>
              <a:gd name="connsiteY7" fmla="*/ 0 h 5308570"/>
              <a:gd name="connsiteX0" fmla="*/ 330926 w 7469972"/>
              <a:gd name="connsiteY0" fmla="*/ 0 h 5237317"/>
              <a:gd name="connsiteX1" fmla="*/ 5138057 w 7469972"/>
              <a:gd name="connsiteY1" fmla="*/ 8708 h 5237317"/>
              <a:gd name="connsiteX2" fmla="*/ 7254240 w 7469972"/>
              <a:gd name="connsiteY2" fmla="*/ 2090057 h 5237317"/>
              <a:gd name="connsiteX3" fmla="*/ 7254239 w 7469972"/>
              <a:gd name="connsiteY3" fmla="*/ 4737463 h 5237317"/>
              <a:gd name="connsiteX4" fmla="*/ 4572000 w 7469972"/>
              <a:gd name="connsiteY4" fmla="*/ 5016137 h 5237317"/>
              <a:gd name="connsiteX5" fmla="*/ 8709 w 7469972"/>
              <a:gd name="connsiteY5" fmla="*/ 1811383 h 5237317"/>
              <a:gd name="connsiteX6" fmla="*/ 0 w 7469972"/>
              <a:gd name="connsiteY6" fmla="*/ 0 h 5237317"/>
              <a:gd name="connsiteX7" fmla="*/ 330926 w 7469972"/>
              <a:gd name="connsiteY7" fmla="*/ 0 h 5237317"/>
              <a:gd name="connsiteX0" fmla="*/ 330926 w 7469972"/>
              <a:gd name="connsiteY0" fmla="*/ 0 h 5051726"/>
              <a:gd name="connsiteX1" fmla="*/ 5138057 w 7469972"/>
              <a:gd name="connsiteY1" fmla="*/ 8708 h 5051726"/>
              <a:gd name="connsiteX2" fmla="*/ 7254240 w 7469972"/>
              <a:gd name="connsiteY2" fmla="*/ 2090057 h 5051726"/>
              <a:gd name="connsiteX3" fmla="*/ 7254239 w 7469972"/>
              <a:gd name="connsiteY3" fmla="*/ 4737463 h 5051726"/>
              <a:gd name="connsiteX4" fmla="*/ 4572000 w 7469972"/>
              <a:gd name="connsiteY4" fmla="*/ 5016137 h 5051726"/>
              <a:gd name="connsiteX5" fmla="*/ 8709 w 7469972"/>
              <a:gd name="connsiteY5" fmla="*/ 1811383 h 5051726"/>
              <a:gd name="connsiteX6" fmla="*/ 0 w 7469972"/>
              <a:gd name="connsiteY6" fmla="*/ 0 h 5051726"/>
              <a:gd name="connsiteX7" fmla="*/ 330926 w 7469972"/>
              <a:gd name="connsiteY7" fmla="*/ 0 h 5051726"/>
              <a:gd name="connsiteX0" fmla="*/ 330926 w 7559967"/>
              <a:gd name="connsiteY0" fmla="*/ 0 h 5016599"/>
              <a:gd name="connsiteX1" fmla="*/ 5138057 w 7559967"/>
              <a:gd name="connsiteY1" fmla="*/ 8708 h 5016599"/>
              <a:gd name="connsiteX2" fmla="*/ 7254240 w 7559967"/>
              <a:gd name="connsiteY2" fmla="*/ 2090057 h 5016599"/>
              <a:gd name="connsiteX3" fmla="*/ 7254239 w 7559967"/>
              <a:gd name="connsiteY3" fmla="*/ 4737463 h 5016599"/>
              <a:gd name="connsiteX4" fmla="*/ 4545874 w 7559967"/>
              <a:gd name="connsiteY4" fmla="*/ 4868091 h 5016599"/>
              <a:gd name="connsiteX5" fmla="*/ 8709 w 7559967"/>
              <a:gd name="connsiteY5" fmla="*/ 1811383 h 5016599"/>
              <a:gd name="connsiteX6" fmla="*/ 0 w 7559967"/>
              <a:gd name="connsiteY6" fmla="*/ 0 h 5016599"/>
              <a:gd name="connsiteX7" fmla="*/ 330926 w 7559967"/>
              <a:gd name="connsiteY7" fmla="*/ 0 h 5016599"/>
              <a:gd name="connsiteX0" fmla="*/ 330926 w 7559967"/>
              <a:gd name="connsiteY0" fmla="*/ 0 h 5028734"/>
              <a:gd name="connsiteX1" fmla="*/ 5138057 w 7559967"/>
              <a:gd name="connsiteY1" fmla="*/ 8708 h 5028734"/>
              <a:gd name="connsiteX2" fmla="*/ 7254240 w 7559967"/>
              <a:gd name="connsiteY2" fmla="*/ 2090057 h 5028734"/>
              <a:gd name="connsiteX3" fmla="*/ 7254239 w 7559967"/>
              <a:gd name="connsiteY3" fmla="*/ 4737463 h 5028734"/>
              <a:gd name="connsiteX4" fmla="*/ 4545874 w 7559967"/>
              <a:gd name="connsiteY4" fmla="*/ 4868091 h 5028734"/>
              <a:gd name="connsiteX5" fmla="*/ 8709 w 7559967"/>
              <a:gd name="connsiteY5" fmla="*/ 1811383 h 5028734"/>
              <a:gd name="connsiteX6" fmla="*/ 0 w 7559967"/>
              <a:gd name="connsiteY6" fmla="*/ 0 h 5028734"/>
              <a:gd name="connsiteX7" fmla="*/ 330926 w 7559967"/>
              <a:gd name="connsiteY7" fmla="*/ 0 h 5028734"/>
              <a:gd name="connsiteX0" fmla="*/ 330926 w 7559967"/>
              <a:gd name="connsiteY0" fmla="*/ 0 h 5028734"/>
              <a:gd name="connsiteX1" fmla="*/ 5138057 w 7559967"/>
              <a:gd name="connsiteY1" fmla="*/ 8708 h 5028734"/>
              <a:gd name="connsiteX2" fmla="*/ 7254240 w 7559967"/>
              <a:gd name="connsiteY2" fmla="*/ 2090057 h 5028734"/>
              <a:gd name="connsiteX3" fmla="*/ 7254239 w 7559967"/>
              <a:gd name="connsiteY3" fmla="*/ 4737463 h 5028734"/>
              <a:gd name="connsiteX4" fmla="*/ 4545874 w 7559967"/>
              <a:gd name="connsiteY4" fmla="*/ 4868091 h 5028734"/>
              <a:gd name="connsiteX5" fmla="*/ 8709 w 7559967"/>
              <a:gd name="connsiteY5" fmla="*/ 1811383 h 5028734"/>
              <a:gd name="connsiteX6" fmla="*/ 0 w 7559967"/>
              <a:gd name="connsiteY6" fmla="*/ 0 h 5028734"/>
              <a:gd name="connsiteX7" fmla="*/ 330926 w 7559967"/>
              <a:gd name="connsiteY7" fmla="*/ 0 h 5028734"/>
              <a:gd name="connsiteX0" fmla="*/ 495437 w 7724478"/>
              <a:gd name="connsiteY0" fmla="*/ 0 h 5028734"/>
              <a:gd name="connsiteX1" fmla="*/ 5302568 w 7724478"/>
              <a:gd name="connsiteY1" fmla="*/ 8708 h 5028734"/>
              <a:gd name="connsiteX2" fmla="*/ 7418751 w 7724478"/>
              <a:gd name="connsiteY2" fmla="*/ 2090057 h 5028734"/>
              <a:gd name="connsiteX3" fmla="*/ 7418750 w 7724478"/>
              <a:gd name="connsiteY3" fmla="*/ 4737463 h 5028734"/>
              <a:gd name="connsiteX4" fmla="*/ 4710385 w 7724478"/>
              <a:gd name="connsiteY4" fmla="*/ 4868091 h 5028734"/>
              <a:gd name="connsiteX5" fmla="*/ 173220 w 7724478"/>
              <a:gd name="connsiteY5" fmla="*/ 1811383 h 5028734"/>
              <a:gd name="connsiteX6" fmla="*/ 164511 w 7724478"/>
              <a:gd name="connsiteY6" fmla="*/ 0 h 5028734"/>
              <a:gd name="connsiteX7" fmla="*/ 495437 w 7724478"/>
              <a:gd name="connsiteY7" fmla="*/ 0 h 5028734"/>
              <a:gd name="connsiteX0" fmla="*/ 330926 w 7559967"/>
              <a:gd name="connsiteY0" fmla="*/ 0 h 5116018"/>
              <a:gd name="connsiteX1" fmla="*/ 5138057 w 7559967"/>
              <a:gd name="connsiteY1" fmla="*/ 8708 h 5116018"/>
              <a:gd name="connsiteX2" fmla="*/ 7254240 w 7559967"/>
              <a:gd name="connsiteY2" fmla="*/ 2090057 h 5116018"/>
              <a:gd name="connsiteX3" fmla="*/ 7254239 w 7559967"/>
              <a:gd name="connsiteY3" fmla="*/ 4737463 h 5116018"/>
              <a:gd name="connsiteX4" fmla="*/ 4545874 w 7559967"/>
              <a:gd name="connsiteY4" fmla="*/ 4868091 h 5116018"/>
              <a:gd name="connsiteX5" fmla="*/ 365760 w 7559967"/>
              <a:gd name="connsiteY5" fmla="*/ 2551612 h 5116018"/>
              <a:gd name="connsiteX6" fmla="*/ 0 w 7559967"/>
              <a:gd name="connsiteY6" fmla="*/ 0 h 5116018"/>
              <a:gd name="connsiteX7" fmla="*/ 330926 w 7559967"/>
              <a:gd name="connsiteY7" fmla="*/ 0 h 5116018"/>
              <a:gd name="connsiteX0" fmla="*/ 374663 w 7603704"/>
              <a:gd name="connsiteY0" fmla="*/ 0 h 5116018"/>
              <a:gd name="connsiteX1" fmla="*/ 5181794 w 7603704"/>
              <a:gd name="connsiteY1" fmla="*/ 8708 h 5116018"/>
              <a:gd name="connsiteX2" fmla="*/ 7297977 w 7603704"/>
              <a:gd name="connsiteY2" fmla="*/ 2090057 h 5116018"/>
              <a:gd name="connsiteX3" fmla="*/ 7297976 w 7603704"/>
              <a:gd name="connsiteY3" fmla="*/ 4737463 h 5116018"/>
              <a:gd name="connsiteX4" fmla="*/ 4589611 w 7603704"/>
              <a:gd name="connsiteY4" fmla="*/ 4868091 h 5116018"/>
              <a:gd name="connsiteX5" fmla="*/ 409497 w 7603704"/>
              <a:gd name="connsiteY5" fmla="*/ 2551612 h 5116018"/>
              <a:gd name="connsiteX6" fmla="*/ 43737 w 7603704"/>
              <a:gd name="connsiteY6" fmla="*/ 0 h 5116018"/>
              <a:gd name="connsiteX7" fmla="*/ 374663 w 7603704"/>
              <a:gd name="connsiteY7" fmla="*/ 0 h 5116018"/>
              <a:gd name="connsiteX0" fmla="*/ 545932 w 7774973"/>
              <a:gd name="connsiteY0" fmla="*/ 0 h 5116018"/>
              <a:gd name="connsiteX1" fmla="*/ 5353063 w 7774973"/>
              <a:gd name="connsiteY1" fmla="*/ 8708 h 5116018"/>
              <a:gd name="connsiteX2" fmla="*/ 7469246 w 7774973"/>
              <a:gd name="connsiteY2" fmla="*/ 2090057 h 5116018"/>
              <a:gd name="connsiteX3" fmla="*/ 7469245 w 7774973"/>
              <a:gd name="connsiteY3" fmla="*/ 4737463 h 5116018"/>
              <a:gd name="connsiteX4" fmla="*/ 4760880 w 7774973"/>
              <a:gd name="connsiteY4" fmla="*/ 4868091 h 5116018"/>
              <a:gd name="connsiteX5" fmla="*/ 580766 w 7774973"/>
              <a:gd name="connsiteY5" fmla="*/ 2551612 h 5116018"/>
              <a:gd name="connsiteX6" fmla="*/ 545932 w 7774973"/>
              <a:gd name="connsiteY6" fmla="*/ 0 h 5116018"/>
              <a:gd name="connsiteX0" fmla="*/ 545932 w 7774973"/>
              <a:gd name="connsiteY0" fmla="*/ 286247 h 5402265"/>
              <a:gd name="connsiteX1" fmla="*/ 5353063 w 7774973"/>
              <a:gd name="connsiteY1" fmla="*/ 294955 h 5402265"/>
              <a:gd name="connsiteX2" fmla="*/ 7469246 w 7774973"/>
              <a:gd name="connsiteY2" fmla="*/ 2376304 h 5402265"/>
              <a:gd name="connsiteX3" fmla="*/ 7469245 w 7774973"/>
              <a:gd name="connsiteY3" fmla="*/ 5023710 h 5402265"/>
              <a:gd name="connsiteX4" fmla="*/ 4760880 w 7774973"/>
              <a:gd name="connsiteY4" fmla="*/ 5154338 h 5402265"/>
              <a:gd name="connsiteX5" fmla="*/ 580766 w 7774973"/>
              <a:gd name="connsiteY5" fmla="*/ 2837859 h 5402265"/>
              <a:gd name="connsiteX6" fmla="*/ 545932 w 7774973"/>
              <a:gd name="connsiteY6" fmla="*/ 286247 h 5402265"/>
              <a:gd name="connsiteX0" fmla="*/ 687773 w 7612014"/>
              <a:gd name="connsiteY0" fmla="*/ 348933 h 5343031"/>
              <a:gd name="connsiteX1" fmla="*/ 5190104 w 7612014"/>
              <a:gd name="connsiteY1" fmla="*/ 235721 h 5343031"/>
              <a:gd name="connsiteX2" fmla="*/ 7306287 w 7612014"/>
              <a:gd name="connsiteY2" fmla="*/ 2317070 h 5343031"/>
              <a:gd name="connsiteX3" fmla="*/ 7306286 w 7612014"/>
              <a:gd name="connsiteY3" fmla="*/ 4964476 h 5343031"/>
              <a:gd name="connsiteX4" fmla="*/ 4597921 w 7612014"/>
              <a:gd name="connsiteY4" fmla="*/ 5095104 h 5343031"/>
              <a:gd name="connsiteX5" fmla="*/ 417807 w 7612014"/>
              <a:gd name="connsiteY5" fmla="*/ 2778625 h 5343031"/>
              <a:gd name="connsiteX6" fmla="*/ 687773 w 7612014"/>
              <a:gd name="connsiteY6" fmla="*/ 348933 h 5343031"/>
              <a:gd name="connsiteX0" fmla="*/ 687773 w 7612014"/>
              <a:gd name="connsiteY0" fmla="*/ 495139 h 5489237"/>
              <a:gd name="connsiteX1" fmla="*/ 5190104 w 7612014"/>
              <a:gd name="connsiteY1" fmla="*/ 381927 h 5489237"/>
              <a:gd name="connsiteX2" fmla="*/ 7306287 w 7612014"/>
              <a:gd name="connsiteY2" fmla="*/ 2463276 h 5489237"/>
              <a:gd name="connsiteX3" fmla="*/ 7306286 w 7612014"/>
              <a:gd name="connsiteY3" fmla="*/ 5110682 h 5489237"/>
              <a:gd name="connsiteX4" fmla="*/ 4597921 w 7612014"/>
              <a:gd name="connsiteY4" fmla="*/ 5241310 h 5489237"/>
              <a:gd name="connsiteX5" fmla="*/ 417807 w 7612014"/>
              <a:gd name="connsiteY5" fmla="*/ 2924831 h 5489237"/>
              <a:gd name="connsiteX6" fmla="*/ 687773 w 7612014"/>
              <a:gd name="connsiteY6" fmla="*/ 495139 h 5489237"/>
              <a:gd name="connsiteX0" fmla="*/ 711329 w 7635570"/>
              <a:gd name="connsiteY0" fmla="*/ 205077 h 5199175"/>
              <a:gd name="connsiteX1" fmla="*/ 5649089 w 7635570"/>
              <a:gd name="connsiteY1" fmla="*/ 605671 h 5199175"/>
              <a:gd name="connsiteX2" fmla="*/ 7329843 w 7635570"/>
              <a:gd name="connsiteY2" fmla="*/ 2173214 h 5199175"/>
              <a:gd name="connsiteX3" fmla="*/ 7329842 w 7635570"/>
              <a:gd name="connsiteY3" fmla="*/ 4820620 h 5199175"/>
              <a:gd name="connsiteX4" fmla="*/ 4621477 w 7635570"/>
              <a:gd name="connsiteY4" fmla="*/ 4951248 h 5199175"/>
              <a:gd name="connsiteX5" fmla="*/ 441363 w 7635570"/>
              <a:gd name="connsiteY5" fmla="*/ 2634769 h 5199175"/>
              <a:gd name="connsiteX6" fmla="*/ 711329 w 7635570"/>
              <a:gd name="connsiteY6" fmla="*/ 205077 h 5199175"/>
              <a:gd name="connsiteX0" fmla="*/ 711329 w 7710301"/>
              <a:gd name="connsiteY0" fmla="*/ 205077 h 5199175"/>
              <a:gd name="connsiteX1" fmla="*/ 5649089 w 7710301"/>
              <a:gd name="connsiteY1" fmla="*/ 605671 h 5199175"/>
              <a:gd name="connsiteX2" fmla="*/ 7329843 w 7710301"/>
              <a:gd name="connsiteY2" fmla="*/ 2173214 h 5199175"/>
              <a:gd name="connsiteX3" fmla="*/ 7329842 w 7710301"/>
              <a:gd name="connsiteY3" fmla="*/ 4820620 h 5199175"/>
              <a:gd name="connsiteX4" fmla="*/ 4621477 w 7710301"/>
              <a:gd name="connsiteY4" fmla="*/ 4951248 h 5199175"/>
              <a:gd name="connsiteX5" fmla="*/ 441363 w 7710301"/>
              <a:gd name="connsiteY5" fmla="*/ 2634769 h 5199175"/>
              <a:gd name="connsiteX6" fmla="*/ 711329 w 7710301"/>
              <a:gd name="connsiteY6" fmla="*/ 205077 h 5199175"/>
              <a:gd name="connsiteX0" fmla="*/ 711329 w 7329842"/>
              <a:gd name="connsiteY0" fmla="*/ 205077 h 5199175"/>
              <a:gd name="connsiteX1" fmla="*/ 5649089 w 7329842"/>
              <a:gd name="connsiteY1" fmla="*/ 605671 h 5199175"/>
              <a:gd name="connsiteX2" fmla="*/ 7329842 w 7329842"/>
              <a:gd name="connsiteY2" fmla="*/ 4820620 h 5199175"/>
              <a:gd name="connsiteX3" fmla="*/ 4621477 w 7329842"/>
              <a:gd name="connsiteY3" fmla="*/ 4951248 h 5199175"/>
              <a:gd name="connsiteX4" fmla="*/ 441363 w 7329842"/>
              <a:gd name="connsiteY4" fmla="*/ 2634769 h 5199175"/>
              <a:gd name="connsiteX5" fmla="*/ 711329 w 7329842"/>
              <a:gd name="connsiteY5" fmla="*/ 205077 h 5199175"/>
              <a:gd name="connsiteX0" fmla="*/ 711329 w 7422345"/>
              <a:gd name="connsiteY0" fmla="*/ 205077 h 5578547"/>
              <a:gd name="connsiteX1" fmla="*/ 5649089 w 7422345"/>
              <a:gd name="connsiteY1" fmla="*/ 605671 h 5578547"/>
              <a:gd name="connsiteX2" fmla="*/ 7329842 w 7422345"/>
              <a:gd name="connsiteY2" fmla="*/ 4820620 h 5578547"/>
              <a:gd name="connsiteX3" fmla="*/ 4621477 w 7422345"/>
              <a:gd name="connsiteY3" fmla="*/ 4951248 h 5578547"/>
              <a:gd name="connsiteX4" fmla="*/ 441363 w 7422345"/>
              <a:gd name="connsiteY4" fmla="*/ 2634769 h 5578547"/>
              <a:gd name="connsiteX5" fmla="*/ 711329 w 7422345"/>
              <a:gd name="connsiteY5" fmla="*/ 205077 h 5578547"/>
              <a:gd name="connsiteX0" fmla="*/ 711329 w 7341347"/>
              <a:gd name="connsiteY0" fmla="*/ 205077 h 5188176"/>
              <a:gd name="connsiteX1" fmla="*/ 5649089 w 7341347"/>
              <a:gd name="connsiteY1" fmla="*/ 605671 h 5188176"/>
              <a:gd name="connsiteX2" fmla="*/ 7329842 w 7341347"/>
              <a:gd name="connsiteY2" fmla="*/ 4820620 h 5188176"/>
              <a:gd name="connsiteX3" fmla="*/ 4621477 w 7341347"/>
              <a:gd name="connsiteY3" fmla="*/ 4951248 h 5188176"/>
              <a:gd name="connsiteX4" fmla="*/ 441363 w 7341347"/>
              <a:gd name="connsiteY4" fmla="*/ 2634769 h 5188176"/>
              <a:gd name="connsiteX5" fmla="*/ 711329 w 7341347"/>
              <a:gd name="connsiteY5" fmla="*/ 205077 h 5188176"/>
              <a:gd name="connsiteX0" fmla="*/ 711329 w 7341347"/>
              <a:gd name="connsiteY0" fmla="*/ 457061 h 5440160"/>
              <a:gd name="connsiteX1" fmla="*/ 5649089 w 7341347"/>
              <a:gd name="connsiteY1" fmla="*/ 857655 h 5440160"/>
              <a:gd name="connsiteX2" fmla="*/ 7329842 w 7341347"/>
              <a:gd name="connsiteY2" fmla="*/ 5072604 h 5440160"/>
              <a:gd name="connsiteX3" fmla="*/ 4621477 w 7341347"/>
              <a:gd name="connsiteY3" fmla="*/ 5203232 h 5440160"/>
              <a:gd name="connsiteX4" fmla="*/ 441363 w 7341347"/>
              <a:gd name="connsiteY4" fmla="*/ 2886753 h 5440160"/>
              <a:gd name="connsiteX5" fmla="*/ 711329 w 7341347"/>
              <a:gd name="connsiteY5" fmla="*/ 457061 h 5440160"/>
              <a:gd name="connsiteX0" fmla="*/ 711329 w 7343734"/>
              <a:gd name="connsiteY0" fmla="*/ 147115 h 5130214"/>
              <a:gd name="connsiteX1" fmla="*/ 5649089 w 7343734"/>
              <a:gd name="connsiteY1" fmla="*/ 547709 h 5130214"/>
              <a:gd name="connsiteX2" fmla="*/ 7329842 w 7343734"/>
              <a:gd name="connsiteY2" fmla="*/ 4762658 h 5130214"/>
              <a:gd name="connsiteX3" fmla="*/ 4621477 w 7343734"/>
              <a:gd name="connsiteY3" fmla="*/ 4893286 h 5130214"/>
              <a:gd name="connsiteX4" fmla="*/ 441363 w 7343734"/>
              <a:gd name="connsiteY4" fmla="*/ 2576807 h 5130214"/>
              <a:gd name="connsiteX5" fmla="*/ 711329 w 7343734"/>
              <a:gd name="connsiteY5" fmla="*/ 147115 h 5130214"/>
              <a:gd name="connsiteX0" fmla="*/ 711329 w 7437170"/>
              <a:gd name="connsiteY0" fmla="*/ 147115 h 5442297"/>
              <a:gd name="connsiteX1" fmla="*/ 5649089 w 7437170"/>
              <a:gd name="connsiteY1" fmla="*/ 547709 h 5442297"/>
              <a:gd name="connsiteX2" fmla="*/ 7329842 w 7437170"/>
              <a:gd name="connsiteY2" fmla="*/ 4762658 h 5442297"/>
              <a:gd name="connsiteX3" fmla="*/ 4621477 w 7437170"/>
              <a:gd name="connsiteY3" fmla="*/ 4893286 h 5442297"/>
              <a:gd name="connsiteX4" fmla="*/ 441363 w 7437170"/>
              <a:gd name="connsiteY4" fmla="*/ 2576807 h 5442297"/>
              <a:gd name="connsiteX5" fmla="*/ 711329 w 7437170"/>
              <a:gd name="connsiteY5" fmla="*/ 147115 h 5442297"/>
              <a:gd name="connsiteX0" fmla="*/ 711329 w 7464629"/>
              <a:gd name="connsiteY0" fmla="*/ 205479 h 5234432"/>
              <a:gd name="connsiteX1" fmla="*/ 5649089 w 7464629"/>
              <a:gd name="connsiteY1" fmla="*/ 606073 h 5234432"/>
              <a:gd name="connsiteX2" fmla="*/ 7338551 w 7464629"/>
              <a:gd name="connsiteY2" fmla="*/ 4376884 h 5234432"/>
              <a:gd name="connsiteX3" fmla="*/ 4621477 w 7464629"/>
              <a:gd name="connsiteY3" fmla="*/ 4951650 h 5234432"/>
              <a:gd name="connsiteX4" fmla="*/ 441363 w 7464629"/>
              <a:gd name="connsiteY4" fmla="*/ 2635171 h 5234432"/>
              <a:gd name="connsiteX5" fmla="*/ 711329 w 7464629"/>
              <a:gd name="connsiteY5" fmla="*/ 205479 h 5234432"/>
              <a:gd name="connsiteX0" fmla="*/ 711329 w 7545327"/>
              <a:gd name="connsiteY0" fmla="*/ 205479 h 5202245"/>
              <a:gd name="connsiteX1" fmla="*/ 5649089 w 7545327"/>
              <a:gd name="connsiteY1" fmla="*/ 606073 h 5202245"/>
              <a:gd name="connsiteX2" fmla="*/ 7338551 w 7545327"/>
              <a:gd name="connsiteY2" fmla="*/ 4376884 h 5202245"/>
              <a:gd name="connsiteX3" fmla="*/ 4621477 w 7545327"/>
              <a:gd name="connsiteY3" fmla="*/ 4951650 h 5202245"/>
              <a:gd name="connsiteX4" fmla="*/ 441363 w 7545327"/>
              <a:gd name="connsiteY4" fmla="*/ 2635171 h 5202245"/>
              <a:gd name="connsiteX5" fmla="*/ 711329 w 7545327"/>
              <a:gd name="connsiteY5" fmla="*/ 205479 h 5202245"/>
              <a:gd name="connsiteX0" fmla="*/ 711329 w 7489746"/>
              <a:gd name="connsiteY0" fmla="*/ 205479 h 5123335"/>
              <a:gd name="connsiteX1" fmla="*/ 5649089 w 7489746"/>
              <a:gd name="connsiteY1" fmla="*/ 606073 h 5123335"/>
              <a:gd name="connsiteX2" fmla="*/ 7338551 w 7489746"/>
              <a:gd name="connsiteY2" fmla="*/ 4376884 h 5123335"/>
              <a:gd name="connsiteX3" fmla="*/ 4621477 w 7489746"/>
              <a:gd name="connsiteY3" fmla="*/ 4951650 h 5123335"/>
              <a:gd name="connsiteX4" fmla="*/ 441363 w 7489746"/>
              <a:gd name="connsiteY4" fmla="*/ 2635171 h 5123335"/>
              <a:gd name="connsiteX5" fmla="*/ 711329 w 7489746"/>
              <a:gd name="connsiteY5" fmla="*/ 205479 h 5123335"/>
              <a:gd name="connsiteX0" fmla="*/ 711329 w 7484899"/>
              <a:gd name="connsiteY0" fmla="*/ 160386 h 5078242"/>
              <a:gd name="connsiteX1" fmla="*/ 5649089 w 7484899"/>
              <a:gd name="connsiteY1" fmla="*/ 560980 h 5078242"/>
              <a:gd name="connsiteX2" fmla="*/ 7338551 w 7484899"/>
              <a:gd name="connsiteY2" fmla="*/ 4331791 h 5078242"/>
              <a:gd name="connsiteX3" fmla="*/ 4621477 w 7484899"/>
              <a:gd name="connsiteY3" fmla="*/ 4906557 h 5078242"/>
              <a:gd name="connsiteX4" fmla="*/ 441363 w 7484899"/>
              <a:gd name="connsiteY4" fmla="*/ 2590078 h 5078242"/>
              <a:gd name="connsiteX5" fmla="*/ 711329 w 7484899"/>
              <a:gd name="connsiteY5" fmla="*/ 160386 h 5078242"/>
              <a:gd name="connsiteX0" fmla="*/ 718092 w 7376380"/>
              <a:gd name="connsiteY0" fmla="*/ 314610 h 5214676"/>
              <a:gd name="connsiteX1" fmla="*/ 5777772 w 7376380"/>
              <a:gd name="connsiteY1" fmla="*/ 366862 h 5214676"/>
              <a:gd name="connsiteX2" fmla="*/ 7345314 w 7376380"/>
              <a:gd name="connsiteY2" fmla="*/ 4486015 h 5214676"/>
              <a:gd name="connsiteX3" fmla="*/ 4628240 w 7376380"/>
              <a:gd name="connsiteY3" fmla="*/ 5060781 h 5214676"/>
              <a:gd name="connsiteX4" fmla="*/ 448126 w 7376380"/>
              <a:gd name="connsiteY4" fmla="*/ 2744302 h 5214676"/>
              <a:gd name="connsiteX5" fmla="*/ 718092 w 7376380"/>
              <a:gd name="connsiteY5" fmla="*/ 314610 h 5214676"/>
              <a:gd name="connsiteX0" fmla="*/ 718092 w 7434665"/>
              <a:gd name="connsiteY0" fmla="*/ 246908 h 5146974"/>
              <a:gd name="connsiteX1" fmla="*/ 5777772 w 7434665"/>
              <a:gd name="connsiteY1" fmla="*/ 299160 h 5146974"/>
              <a:gd name="connsiteX2" fmla="*/ 7345314 w 7434665"/>
              <a:gd name="connsiteY2" fmla="*/ 4418313 h 5146974"/>
              <a:gd name="connsiteX3" fmla="*/ 4628240 w 7434665"/>
              <a:gd name="connsiteY3" fmla="*/ 4993079 h 5146974"/>
              <a:gd name="connsiteX4" fmla="*/ 448126 w 7434665"/>
              <a:gd name="connsiteY4" fmla="*/ 2676600 h 5146974"/>
              <a:gd name="connsiteX5" fmla="*/ 718092 w 7434665"/>
              <a:gd name="connsiteY5" fmla="*/ 246908 h 5146974"/>
              <a:gd name="connsiteX0" fmla="*/ 791849 w 7508422"/>
              <a:gd name="connsiteY0" fmla="*/ 322390 h 5143137"/>
              <a:gd name="connsiteX1" fmla="*/ 5851529 w 7508422"/>
              <a:gd name="connsiteY1" fmla="*/ 374642 h 5143137"/>
              <a:gd name="connsiteX2" fmla="*/ 7419071 w 7508422"/>
              <a:gd name="connsiteY2" fmla="*/ 4493795 h 5143137"/>
              <a:gd name="connsiteX3" fmla="*/ 4701997 w 7508422"/>
              <a:gd name="connsiteY3" fmla="*/ 5068561 h 5143137"/>
              <a:gd name="connsiteX4" fmla="*/ 408671 w 7508422"/>
              <a:gd name="connsiteY4" fmla="*/ 3823236 h 5143137"/>
              <a:gd name="connsiteX5" fmla="*/ 791849 w 7508422"/>
              <a:gd name="connsiteY5" fmla="*/ 322390 h 5143137"/>
              <a:gd name="connsiteX0" fmla="*/ 796784 w 7508405"/>
              <a:gd name="connsiteY0" fmla="*/ 322390 h 5043782"/>
              <a:gd name="connsiteX1" fmla="*/ 5856464 w 7508405"/>
              <a:gd name="connsiteY1" fmla="*/ 374642 h 5043782"/>
              <a:gd name="connsiteX2" fmla="*/ 7424006 w 7508405"/>
              <a:gd name="connsiteY2" fmla="*/ 4493795 h 5043782"/>
              <a:gd name="connsiteX3" fmla="*/ 4776601 w 7508405"/>
              <a:gd name="connsiteY3" fmla="*/ 4929224 h 5043782"/>
              <a:gd name="connsiteX4" fmla="*/ 413606 w 7508405"/>
              <a:gd name="connsiteY4" fmla="*/ 3823236 h 5043782"/>
              <a:gd name="connsiteX5" fmla="*/ 796784 w 7508405"/>
              <a:gd name="connsiteY5" fmla="*/ 322390 h 5043782"/>
              <a:gd name="connsiteX0" fmla="*/ 557948 w 7269569"/>
              <a:gd name="connsiteY0" fmla="*/ 374369 h 5080814"/>
              <a:gd name="connsiteX1" fmla="*/ 5617628 w 7269569"/>
              <a:gd name="connsiteY1" fmla="*/ 426621 h 5080814"/>
              <a:gd name="connsiteX2" fmla="*/ 7185170 w 7269569"/>
              <a:gd name="connsiteY2" fmla="*/ 4545774 h 5080814"/>
              <a:gd name="connsiteX3" fmla="*/ 4537765 w 7269569"/>
              <a:gd name="connsiteY3" fmla="*/ 4981203 h 5080814"/>
              <a:gd name="connsiteX4" fmla="*/ 575364 w 7269569"/>
              <a:gd name="connsiteY4" fmla="*/ 4598027 h 5080814"/>
              <a:gd name="connsiteX5" fmla="*/ 557948 w 7269569"/>
              <a:gd name="connsiteY5" fmla="*/ 374369 h 5080814"/>
              <a:gd name="connsiteX0" fmla="*/ 700314 w 7411935"/>
              <a:gd name="connsiteY0" fmla="*/ 374369 h 5046275"/>
              <a:gd name="connsiteX1" fmla="*/ 5759994 w 7411935"/>
              <a:gd name="connsiteY1" fmla="*/ 426621 h 5046275"/>
              <a:gd name="connsiteX2" fmla="*/ 7327536 w 7411935"/>
              <a:gd name="connsiteY2" fmla="*/ 4545774 h 5046275"/>
              <a:gd name="connsiteX3" fmla="*/ 4680131 w 7411935"/>
              <a:gd name="connsiteY3" fmla="*/ 4981203 h 5046275"/>
              <a:gd name="connsiteX4" fmla="*/ 717730 w 7411935"/>
              <a:gd name="connsiteY4" fmla="*/ 4598027 h 5046275"/>
              <a:gd name="connsiteX5" fmla="*/ 700314 w 7411935"/>
              <a:gd name="connsiteY5" fmla="*/ 374369 h 5046275"/>
              <a:gd name="connsiteX0" fmla="*/ 664751 w 7376372"/>
              <a:gd name="connsiteY0" fmla="*/ 385077 h 5047165"/>
              <a:gd name="connsiteX1" fmla="*/ 5724431 w 7376372"/>
              <a:gd name="connsiteY1" fmla="*/ 437329 h 5047165"/>
              <a:gd name="connsiteX2" fmla="*/ 7291973 w 7376372"/>
              <a:gd name="connsiteY2" fmla="*/ 4556482 h 5047165"/>
              <a:gd name="connsiteX3" fmla="*/ 4644568 w 7376372"/>
              <a:gd name="connsiteY3" fmla="*/ 4991911 h 5047165"/>
              <a:gd name="connsiteX4" fmla="*/ 743127 w 7376372"/>
              <a:gd name="connsiteY4" fmla="*/ 4756781 h 5047165"/>
              <a:gd name="connsiteX5" fmla="*/ 664751 w 7376372"/>
              <a:gd name="connsiteY5" fmla="*/ 385077 h 5047165"/>
              <a:gd name="connsiteX0" fmla="*/ 524476 w 7236097"/>
              <a:gd name="connsiteY0" fmla="*/ 385077 h 5047165"/>
              <a:gd name="connsiteX1" fmla="*/ 5584156 w 7236097"/>
              <a:gd name="connsiteY1" fmla="*/ 437329 h 5047165"/>
              <a:gd name="connsiteX2" fmla="*/ 7151698 w 7236097"/>
              <a:gd name="connsiteY2" fmla="*/ 4556482 h 5047165"/>
              <a:gd name="connsiteX3" fmla="*/ 4504293 w 7236097"/>
              <a:gd name="connsiteY3" fmla="*/ 4991911 h 5047165"/>
              <a:gd name="connsiteX4" fmla="*/ 602852 w 7236097"/>
              <a:gd name="connsiteY4" fmla="*/ 4756781 h 5047165"/>
              <a:gd name="connsiteX5" fmla="*/ 524476 w 7236097"/>
              <a:gd name="connsiteY5" fmla="*/ 385077 h 5047165"/>
              <a:gd name="connsiteX0" fmla="*/ 529284 w 7238433"/>
              <a:gd name="connsiteY0" fmla="*/ 385077 h 5133392"/>
              <a:gd name="connsiteX1" fmla="*/ 5588964 w 7238433"/>
              <a:gd name="connsiteY1" fmla="*/ 437329 h 5133392"/>
              <a:gd name="connsiteX2" fmla="*/ 7156506 w 7238433"/>
              <a:gd name="connsiteY2" fmla="*/ 4556482 h 5133392"/>
              <a:gd name="connsiteX3" fmla="*/ 4543935 w 7238433"/>
              <a:gd name="connsiteY3" fmla="*/ 4878699 h 5133392"/>
              <a:gd name="connsiteX4" fmla="*/ 607660 w 7238433"/>
              <a:gd name="connsiteY4" fmla="*/ 4756781 h 5133392"/>
              <a:gd name="connsiteX5" fmla="*/ 529284 w 7238433"/>
              <a:gd name="connsiteY5" fmla="*/ 385077 h 5133392"/>
              <a:gd name="connsiteX0" fmla="*/ 552839 w 7261988"/>
              <a:gd name="connsiteY0" fmla="*/ 385077 h 4984732"/>
              <a:gd name="connsiteX1" fmla="*/ 5612519 w 7261988"/>
              <a:gd name="connsiteY1" fmla="*/ 437329 h 4984732"/>
              <a:gd name="connsiteX2" fmla="*/ 7180061 w 7261988"/>
              <a:gd name="connsiteY2" fmla="*/ 4556482 h 4984732"/>
              <a:gd name="connsiteX3" fmla="*/ 4567490 w 7261988"/>
              <a:gd name="connsiteY3" fmla="*/ 4878699 h 4984732"/>
              <a:gd name="connsiteX4" fmla="*/ 631215 w 7261988"/>
              <a:gd name="connsiteY4" fmla="*/ 4756781 h 4984732"/>
              <a:gd name="connsiteX5" fmla="*/ 552839 w 7261988"/>
              <a:gd name="connsiteY5" fmla="*/ 385077 h 4984732"/>
              <a:gd name="connsiteX0" fmla="*/ 768735 w 7477884"/>
              <a:gd name="connsiteY0" fmla="*/ 385077 h 4984732"/>
              <a:gd name="connsiteX1" fmla="*/ 5828415 w 7477884"/>
              <a:gd name="connsiteY1" fmla="*/ 437329 h 4984732"/>
              <a:gd name="connsiteX2" fmla="*/ 7395957 w 7477884"/>
              <a:gd name="connsiteY2" fmla="*/ 4556482 h 4984732"/>
              <a:gd name="connsiteX3" fmla="*/ 4783386 w 7477884"/>
              <a:gd name="connsiteY3" fmla="*/ 4878699 h 4984732"/>
              <a:gd name="connsiteX4" fmla="*/ 847111 w 7477884"/>
              <a:gd name="connsiteY4" fmla="*/ 4756781 h 4984732"/>
              <a:gd name="connsiteX5" fmla="*/ 768735 w 7477884"/>
              <a:gd name="connsiteY5" fmla="*/ 385077 h 4984732"/>
              <a:gd name="connsiteX0" fmla="*/ 687013 w 7682221"/>
              <a:gd name="connsiteY0" fmla="*/ 385077 h 5196578"/>
              <a:gd name="connsiteX1" fmla="*/ 5746693 w 7682221"/>
              <a:gd name="connsiteY1" fmla="*/ 437329 h 5196578"/>
              <a:gd name="connsiteX2" fmla="*/ 7314235 w 7682221"/>
              <a:gd name="connsiteY2" fmla="*/ 4556482 h 5196578"/>
              <a:gd name="connsiteX3" fmla="*/ 765389 w 7682221"/>
              <a:gd name="connsiteY3" fmla="*/ 4756781 h 5196578"/>
              <a:gd name="connsiteX4" fmla="*/ 687013 w 7682221"/>
              <a:gd name="connsiteY4" fmla="*/ 385077 h 5196578"/>
              <a:gd name="connsiteX0" fmla="*/ 678629 w 7454222"/>
              <a:gd name="connsiteY0" fmla="*/ 522937 h 5488281"/>
              <a:gd name="connsiteX1" fmla="*/ 5738309 w 7454222"/>
              <a:gd name="connsiteY1" fmla="*/ 575189 h 5488281"/>
              <a:gd name="connsiteX2" fmla="*/ 7175222 w 7454222"/>
              <a:gd name="connsiteY2" fmla="*/ 4981725 h 5488281"/>
              <a:gd name="connsiteX3" fmla="*/ 757005 w 7454222"/>
              <a:gd name="connsiteY3" fmla="*/ 4894641 h 5488281"/>
              <a:gd name="connsiteX4" fmla="*/ 678629 w 7454222"/>
              <a:gd name="connsiteY4" fmla="*/ 522937 h 5488281"/>
              <a:gd name="connsiteX0" fmla="*/ 682535 w 7512026"/>
              <a:gd name="connsiteY0" fmla="*/ 517140 h 5427181"/>
              <a:gd name="connsiteX1" fmla="*/ 5742215 w 7512026"/>
              <a:gd name="connsiteY1" fmla="*/ 569392 h 5427181"/>
              <a:gd name="connsiteX2" fmla="*/ 7240088 w 7512026"/>
              <a:gd name="connsiteY2" fmla="*/ 4880134 h 5427181"/>
              <a:gd name="connsiteX3" fmla="*/ 760911 w 7512026"/>
              <a:gd name="connsiteY3" fmla="*/ 4888844 h 5427181"/>
              <a:gd name="connsiteX4" fmla="*/ 682535 w 7512026"/>
              <a:gd name="connsiteY4" fmla="*/ 517140 h 5427181"/>
              <a:gd name="connsiteX0" fmla="*/ 910614 w 7740105"/>
              <a:gd name="connsiteY0" fmla="*/ 517140 h 5213412"/>
              <a:gd name="connsiteX1" fmla="*/ 5970294 w 7740105"/>
              <a:gd name="connsiteY1" fmla="*/ 569392 h 5213412"/>
              <a:gd name="connsiteX2" fmla="*/ 7468167 w 7740105"/>
              <a:gd name="connsiteY2" fmla="*/ 4880134 h 5213412"/>
              <a:gd name="connsiteX3" fmla="*/ 988990 w 7740105"/>
              <a:gd name="connsiteY3" fmla="*/ 4888844 h 5213412"/>
              <a:gd name="connsiteX4" fmla="*/ 910614 w 7740105"/>
              <a:gd name="connsiteY4" fmla="*/ 517140 h 5213412"/>
              <a:gd name="connsiteX0" fmla="*/ 910614 w 8097038"/>
              <a:gd name="connsiteY0" fmla="*/ 517140 h 4967220"/>
              <a:gd name="connsiteX1" fmla="*/ 5970294 w 8097038"/>
              <a:gd name="connsiteY1" fmla="*/ 569392 h 4967220"/>
              <a:gd name="connsiteX2" fmla="*/ 7468167 w 8097038"/>
              <a:gd name="connsiteY2" fmla="*/ 4880134 h 4967220"/>
              <a:gd name="connsiteX3" fmla="*/ 988990 w 8097038"/>
              <a:gd name="connsiteY3" fmla="*/ 4888844 h 4967220"/>
              <a:gd name="connsiteX4" fmla="*/ 910614 w 8097038"/>
              <a:gd name="connsiteY4" fmla="*/ 517140 h 4967220"/>
              <a:gd name="connsiteX0" fmla="*/ 910614 w 7750793"/>
              <a:gd name="connsiteY0" fmla="*/ 517140 h 4934267"/>
              <a:gd name="connsiteX1" fmla="*/ 5970294 w 7750793"/>
              <a:gd name="connsiteY1" fmla="*/ 569392 h 4934267"/>
              <a:gd name="connsiteX2" fmla="*/ 7468167 w 7750793"/>
              <a:gd name="connsiteY2" fmla="*/ 4880134 h 4934267"/>
              <a:gd name="connsiteX3" fmla="*/ 988990 w 7750793"/>
              <a:gd name="connsiteY3" fmla="*/ 4888844 h 4934267"/>
              <a:gd name="connsiteX4" fmla="*/ 910614 w 7750793"/>
              <a:gd name="connsiteY4" fmla="*/ 517140 h 4934267"/>
              <a:gd name="connsiteX0" fmla="*/ 636284 w 7476463"/>
              <a:gd name="connsiteY0" fmla="*/ 517140 h 4931311"/>
              <a:gd name="connsiteX1" fmla="*/ 5695964 w 7476463"/>
              <a:gd name="connsiteY1" fmla="*/ 569392 h 4931311"/>
              <a:gd name="connsiteX2" fmla="*/ 7193837 w 7476463"/>
              <a:gd name="connsiteY2" fmla="*/ 4880134 h 4931311"/>
              <a:gd name="connsiteX3" fmla="*/ 714660 w 7476463"/>
              <a:gd name="connsiteY3" fmla="*/ 4888844 h 4931311"/>
              <a:gd name="connsiteX4" fmla="*/ 636284 w 7476463"/>
              <a:gd name="connsiteY4" fmla="*/ 517140 h 4931311"/>
              <a:gd name="connsiteX0" fmla="*/ 430218 w 7230814"/>
              <a:gd name="connsiteY0" fmla="*/ 514894 h 5197204"/>
              <a:gd name="connsiteX1" fmla="*/ 5489898 w 7230814"/>
              <a:gd name="connsiteY1" fmla="*/ 567146 h 5197204"/>
              <a:gd name="connsiteX2" fmla="*/ 6987771 w 7230814"/>
              <a:gd name="connsiteY2" fmla="*/ 4877888 h 5197204"/>
              <a:gd name="connsiteX3" fmla="*/ 935314 w 7230814"/>
              <a:gd name="connsiteY3" fmla="*/ 4851764 h 5197204"/>
              <a:gd name="connsiteX4" fmla="*/ 430218 w 7230814"/>
              <a:gd name="connsiteY4" fmla="*/ 514894 h 5197204"/>
              <a:gd name="connsiteX0" fmla="*/ 561780 w 7381802"/>
              <a:gd name="connsiteY0" fmla="*/ 514333 h 5193744"/>
              <a:gd name="connsiteX1" fmla="*/ 5621460 w 7381802"/>
              <a:gd name="connsiteY1" fmla="*/ 566585 h 5193744"/>
              <a:gd name="connsiteX2" fmla="*/ 7119333 w 7381802"/>
              <a:gd name="connsiteY2" fmla="*/ 4877327 h 5193744"/>
              <a:gd name="connsiteX3" fmla="*/ 779493 w 7381802"/>
              <a:gd name="connsiteY3" fmla="*/ 4842494 h 5193744"/>
              <a:gd name="connsiteX4" fmla="*/ 561780 w 7381802"/>
              <a:gd name="connsiteY4" fmla="*/ 514333 h 5193744"/>
              <a:gd name="connsiteX0" fmla="*/ 561780 w 7301695"/>
              <a:gd name="connsiteY0" fmla="*/ 514333 h 5023450"/>
              <a:gd name="connsiteX1" fmla="*/ 5621460 w 7301695"/>
              <a:gd name="connsiteY1" fmla="*/ 566585 h 5023450"/>
              <a:gd name="connsiteX2" fmla="*/ 7119333 w 7301695"/>
              <a:gd name="connsiteY2" fmla="*/ 4877327 h 5023450"/>
              <a:gd name="connsiteX3" fmla="*/ 779493 w 7301695"/>
              <a:gd name="connsiteY3" fmla="*/ 4842494 h 5023450"/>
              <a:gd name="connsiteX4" fmla="*/ 561780 w 7301695"/>
              <a:gd name="connsiteY4" fmla="*/ 514333 h 5023450"/>
              <a:gd name="connsiteX0" fmla="*/ 561780 w 7236434"/>
              <a:gd name="connsiteY0" fmla="*/ 489182 h 4998299"/>
              <a:gd name="connsiteX1" fmla="*/ 5621460 w 7236434"/>
              <a:gd name="connsiteY1" fmla="*/ 541434 h 4998299"/>
              <a:gd name="connsiteX2" fmla="*/ 7119333 w 7236434"/>
              <a:gd name="connsiteY2" fmla="*/ 4852176 h 4998299"/>
              <a:gd name="connsiteX3" fmla="*/ 779493 w 7236434"/>
              <a:gd name="connsiteY3" fmla="*/ 4817343 h 4998299"/>
              <a:gd name="connsiteX4" fmla="*/ 561780 w 7236434"/>
              <a:gd name="connsiteY4" fmla="*/ 489182 h 4998299"/>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69800"/>
              <a:gd name="connsiteY0" fmla="*/ 357196 h 4925954"/>
              <a:gd name="connsiteX1" fmla="*/ 5621460 w 7569800"/>
              <a:gd name="connsiteY1" fmla="*/ 409448 h 4925954"/>
              <a:gd name="connsiteX2" fmla="*/ 6908320 w 7569800"/>
              <a:gd name="connsiteY2" fmla="*/ 1734493 h 4925954"/>
              <a:gd name="connsiteX3" fmla="*/ 7119333 w 7569800"/>
              <a:gd name="connsiteY3" fmla="*/ 4720190 h 4925954"/>
              <a:gd name="connsiteX4" fmla="*/ 779493 w 7569800"/>
              <a:gd name="connsiteY4" fmla="*/ 4685357 h 4925954"/>
              <a:gd name="connsiteX5" fmla="*/ 561780 w 7569800"/>
              <a:gd name="connsiteY5" fmla="*/ 357196 h 4925954"/>
              <a:gd name="connsiteX0" fmla="*/ 561780 w 7569800"/>
              <a:gd name="connsiteY0" fmla="*/ 482413 h 5051171"/>
              <a:gd name="connsiteX1" fmla="*/ 5621460 w 7569800"/>
              <a:gd name="connsiteY1" fmla="*/ 534665 h 5051171"/>
              <a:gd name="connsiteX2" fmla="*/ 6908320 w 7569800"/>
              <a:gd name="connsiteY2" fmla="*/ 1859710 h 5051171"/>
              <a:gd name="connsiteX3" fmla="*/ 7119333 w 7569800"/>
              <a:gd name="connsiteY3" fmla="*/ 4845407 h 5051171"/>
              <a:gd name="connsiteX4" fmla="*/ 779493 w 7569800"/>
              <a:gd name="connsiteY4" fmla="*/ 4810574 h 5051171"/>
              <a:gd name="connsiteX5" fmla="*/ 561780 w 7569800"/>
              <a:gd name="connsiteY5" fmla="*/ 482413 h 5051171"/>
              <a:gd name="connsiteX0" fmla="*/ 561780 w 7345675"/>
              <a:gd name="connsiteY0" fmla="*/ 482413 h 5051171"/>
              <a:gd name="connsiteX1" fmla="*/ 5621460 w 7345675"/>
              <a:gd name="connsiteY1" fmla="*/ 534665 h 5051171"/>
              <a:gd name="connsiteX2" fmla="*/ 6908320 w 7345675"/>
              <a:gd name="connsiteY2" fmla="*/ 1859710 h 5051171"/>
              <a:gd name="connsiteX3" fmla="*/ 7119333 w 7345675"/>
              <a:gd name="connsiteY3" fmla="*/ 4845407 h 5051171"/>
              <a:gd name="connsiteX4" fmla="*/ 779493 w 7345675"/>
              <a:gd name="connsiteY4" fmla="*/ 4810574 h 5051171"/>
              <a:gd name="connsiteX5" fmla="*/ 561780 w 7345675"/>
              <a:gd name="connsiteY5" fmla="*/ 482413 h 505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5675" h="5051171">
                <a:moveTo>
                  <a:pt x="561780" y="482413"/>
                </a:moveTo>
                <a:cubicBezTo>
                  <a:pt x="1368774" y="-230238"/>
                  <a:pt x="5520306" y="-102847"/>
                  <a:pt x="5621460" y="534665"/>
                </a:cubicBezTo>
                <a:cubicBezTo>
                  <a:pt x="5722614" y="1172177"/>
                  <a:pt x="6475795" y="1605486"/>
                  <a:pt x="6908320" y="1859710"/>
                </a:cubicBezTo>
                <a:cubicBezTo>
                  <a:pt x="7340845" y="2113934"/>
                  <a:pt x="7526337" y="4278215"/>
                  <a:pt x="7119333" y="4845407"/>
                </a:cubicBezTo>
                <a:cubicBezTo>
                  <a:pt x="6203370" y="5309082"/>
                  <a:pt x="1750498" y="4849762"/>
                  <a:pt x="779493" y="4810574"/>
                </a:cubicBezTo>
                <a:cubicBezTo>
                  <a:pt x="-191512" y="4771386"/>
                  <a:pt x="-245214" y="1195064"/>
                  <a:pt x="561780" y="482413"/>
                </a:cubicBezTo>
                <a:close/>
              </a:path>
            </a:pathLst>
          </a:cu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
        <p:nvSpPr>
          <p:cNvPr id="238" name="Rounded Rectangle 237"/>
          <p:cNvSpPr/>
          <p:nvPr/>
        </p:nvSpPr>
        <p:spPr>
          <a:xfrm>
            <a:off x="6465807" y="3603981"/>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283" name="Group 282"/>
          <p:cNvGrpSpPr/>
          <p:nvPr/>
        </p:nvGrpSpPr>
        <p:grpSpPr>
          <a:xfrm>
            <a:off x="3055235" y="2809498"/>
            <a:ext cx="3286782" cy="2514600"/>
            <a:chOff x="3055235" y="2809498"/>
            <a:chExt cx="3286782" cy="2514600"/>
          </a:xfrm>
        </p:grpSpPr>
        <p:pic>
          <p:nvPicPr>
            <p:cNvPr id="19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itchFamily="18" charset="0"/>
                  <a:ea typeface="+mn-ea"/>
                  <a:cs typeface="+mn-cs"/>
                </a:rPr>
                <a:t>Water Board</a:t>
              </a: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6" name="Oval 5"/>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7" name="Group 28"/>
            <p:cNvGrpSpPr>
              <a:grpSpLocks/>
            </p:cNvGrpSpPr>
            <p:nvPr/>
          </p:nvGrpSpPr>
          <p:grpSpPr bwMode="auto">
            <a:xfrm flipH="1">
              <a:off x="5290437" y="3230284"/>
              <a:ext cx="222250" cy="285750"/>
              <a:chOff x="4468" y="1156"/>
              <a:chExt cx="568" cy="808"/>
            </a:xfrm>
          </p:grpSpPr>
          <p:sp>
            <p:nvSpPr>
              <p:cNvPr id="177" name="Rectangle 29"/>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0"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1"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2"/>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33"/>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34"/>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8" name="Group 35"/>
            <p:cNvGrpSpPr>
              <a:grpSpLocks/>
            </p:cNvGrpSpPr>
            <p:nvPr/>
          </p:nvGrpSpPr>
          <p:grpSpPr bwMode="auto">
            <a:xfrm>
              <a:off x="4240206" y="3723689"/>
              <a:ext cx="222250" cy="285750"/>
              <a:chOff x="4468" y="1156"/>
              <a:chExt cx="568" cy="808"/>
            </a:xfrm>
          </p:grpSpPr>
          <p:sp>
            <p:nvSpPr>
              <p:cNvPr id="171" name="Rectangle 36"/>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37"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38"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39"/>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0"/>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1"/>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9" name="Group 42"/>
            <p:cNvGrpSpPr>
              <a:grpSpLocks/>
            </p:cNvGrpSpPr>
            <p:nvPr/>
          </p:nvGrpSpPr>
          <p:grpSpPr bwMode="auto">
            <a:xfrm>
              <a:off x="4687122" y="4602314"/>
              <a:ext cx="222250" cy="285750"/>
              <a:chOff x="4468" y="1156"/>
              <a:chExt cx="568" cy="808"/>
            </a:xfrm>
          </p:grpSpPr>
          <p:sp>
            <p:nvSpPr>
              <p:cNvPr id="165"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0" name="Group 49"/>
            <p:cNvGrpSpPr>
              <a:grpSpLocks/>
            </p:cNvGrpSpPr>
            <p:nvPr/>
          </p:nvGrpSpPr>
          <p:grpSpPr bwMode="auto">
            <a:xfrm>
              <a:off x="4865254" y="3189260"/>
              <a:ext cx="222250" cy="285750"/>
              <a:chOff x="4468" y="1156"/>
              <a:chExt cx="568" cy="808"/>
            </a:xfrm>
          </p:grpSpPr>
          <p:sp>
            <p:nvSpPr>
              <p:cNvPr id="159" name="Rectangle 50"/>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1"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2"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53"/>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54"/>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55"/>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1" name="Group 56"/>
            <p:cNvGrpSpPr>
              <a:grpSpLocks/>
            </p:cNvGrpSpPr>
            <p:nvPr/>
          </p:nvGrpSpPr>
          <p:grpSpPr bwMode="auto">
            <a:xfrm flipH="1">
              <a:off x="4923164" y="4296579"/>
              <a:ext cx="222250" cy="285750"/>
              <a:chOff x="4468" y="1156"/>
              <a:chExt cx="568" cy="808"/>
            </a:xfrm>
          </p:grpSpPr>
          <p:sp>
            <p:nvSpPr>
              <p:cNvPr id="153"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2" name="Group 63"/>
            <p:cNvGrpSpPr>
              <a:grpSpLocks/>
            </p:cNvGrpSpPr>
            <p:nvPr/>
          </p:nvGrpSpPr>
          <p:grpSpPr bwMode="auto">
            <a:xfrm flipH="1">
              <a:off x="4415054" y="4187655"/>
              <a:ext cx="222250" cy="285750"/>
              <a:chOff x="4468" y="1156"/>
              <a:chExt cx="568" cy="808"/>
            </a:xfrm>
          </p:grpSpPr>
          <p:sp>
            <p:nvSpPr>
              <p:cNvPr id="147"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70"/>
            <p:cNvGrpSpPr>
              <a:grpSpLocks/>
            </p:cNvGrpSpPr>
            <p:nvPr/>
          </p:nvGrpSpPr>
          <p:grpSpPr bwMode="auto">
            <a:xfrm>
              <a:off x="3934710" y="4488613"/>
              <a:ext cx="222250" cy="285750"/>
              <a:chOff x="4468" y="1156"/>
              <a:chExt cx="568" cy="808"/>
            </a:xfrm>
          </p:grpSpPr>
          <p:sp>
            <p:nvSpPr>
              <p:cNvPr id="141" name="Rectangle 71"/>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2"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73"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74"/>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75"/>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76"/>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77"/>
            <p:cNvGrpSpPr>
              <a:grpSpLocks/>
            </p:cNvGrpSpPr>
            <p:nvPr/>
          </p:nvGrpSpPr>
          <p:grpSpPr bwMode="auto">
            <a:xfrm>
              <a:off x="4884035" y="3672764"/>
              <a:ext cx="222250" cy="285750"/>
              <a:chOff x="4468" y="1156"/>
              <a:chExt cx="568" cy="808"/>
            </a:xfrm>
          </p:grpSpPr>
          <p:sp>
            <p:nvSpPr>
              <p:cNvPr id="135" name="Rectangle 78"/>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6" name="Rectangle 79"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7" name="AutoShape 80"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8" name="Rectangle 81"/>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9" name="Line 82"/>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0" name="Line 83"/>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15" name="Picture 2" descr="http://christopherteh.com/blog/wp-content/uploads/2012/06/tap-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81" name="Group 280"/>
            <p:cNvGrpSpPr/>
            <p:nvPr/>
          </p:nvGrpSpPr>
          <p:grpSpPr>
            <a:xfrm>
              <a:off x="5531246" y="4160498"/>
              <a:ext cx="603084" cy="336953"/>
              <a:chOff x="3065417" y="4057143"/>
              <a:chExt cx="603084" cy="336953"/>
            </a:xfrm>
          </p:grpSpPr>
          <p:grpSp>
            <p:nvGrpSpPr>
              <p:cNvPr id="16" name="Group 15"/>
              <p:cNvGrpSpPr/>
              <p:nvPr/>
            </p:nvGrpSpPr>
            <p:grpSpPr>
              <a:xfrm>
                <a:off x="3065417" y="4057143"/>
                <a:ext cx="99060" cy="336953"/>
                <a:chOff x="2209800" y="1583474"/>
                <a:chExt cx="990600" cy="3369526"/>
              </a:xfrm>
              <a:solidFill>
                <a:srgbClr val="00B050"/>
              </a:solidFill>
            </p:grpSpPr>
            <p:cxnSp>
              <p:nvCxnSpPr>
                <p:cNvPr id="129" name="Straight Connector 12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7" name="Group 16"/>
              <p:cNvGrpSpPr/>
              <p:nvPr/>
            </p:nvGrpSpPr>
            <p:grpSpPr>
              <a:xfrm>
                <a:off x="3191423" y="4057143"/>
                <a:ext cx="99060" cy="336953"/>
                <a:chOff x="2209800" y="1583474"/>
                <a:chExt cx="990600" cy="3369526"/>
              </a:xfrm>
              <a:solidFill>
                <a:srgbClr val="00B050"/>
              </a:solidFill>
            </p:grpSpPr>
            <p:cxnSp>
              <p:nvCxnSpPr>
                <p:cNvPr id="123" name="Straight Connector 12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8" name="Group 17"/>
              <p:cNvGrpSpPr/>
              <p:nvPr/>
            </p:nvGrpSpPr>
            <p:grpSpPr>
              <a:xfrm>
                <a:off x="3317429" y="4057143"/>
                <a:ext cx="99060" cy="336953"/>
                <a:chOff x="2209800" y="1583474"/>
                <a:chExt cx="990600" cy="3369526"/>
              </a:xfrm>
              <a:solidFill>
                <a:srgbClr val="00B050"/>
              </a:solidFill>
            </p:grpSpPr>
            <p:cxnSp>
              <p:nvCxnSpPr>
                <p:cNvPr id="117" name="Straight Connector 11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9" name="Group 18"/>
              <p:cNvGrpSpPr/>
              <p:nvPr/>
            </p:nvGrpSpPr>
            <p:grpSpPr>
              <a:xfrm>
                <a:off x="3443435" y="4057143"/>
                <a:ext cx="99060" cy="336953"/>
                <a:chOff x="2209800" y="1583474"/>
                <a:chExt cx="990600" cy="3369526"/>
              </a:xfrm>
              <a:solidFill>
                <a:srgbClr val="00B050"/>
              </a:solidFill>
            </p:grpSpPr>
            <p:cxnSp>
              <p:nvCxnSpPr>
                <p:cNvPr id="111" name="Straight Connector 11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0" name="Group 19"/>
              <p:cNvGrpSpPr/>
              <p:nvPr/>
            </p:nvGrpSpPr>
            <p:grpSpPr>
              <a:xfrm>
                <a:off x="3569441" y="4057143"/>
                <a:ext cx="99060" cy="336953"/>
                <a:chOff x="2209800" y="1583474"/>
                <a:chExt cx="990600" cy="3369526"/>
              </a:xfrm>
              <a:solidFill>
                <a:srgbClr val="00B050"/>
              </a:solidFill>
            </p:grpSpPr>
            <p:cxnSp>
              <p:nvCxnSpPr>
                <p:cNvPr id="105" name="Straight Connector 10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0" name="Smiley Face 10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1" name="Group 20"/>
            <p:cNvGrpSpPr>
              <a:grpSpLocks noChangeAspect="1"/>
            </p:cNvGrpSpPr>
            <p:nvPr/>
          </p:nvGrpSpPr>
          <p:grpSpPr>
            <a:xfrm>
              <a:off x="4657044" y="4269702"/>
              <a:ext cx="49530" cy="168477"/>
              <a:chOff x="2209800" y="1583474"/>
              <a:chExt cx="990600" cy="3369526"/>
            </a:xfrm>
            <a:solidFill>
              <a:srgbClr val="00B050"/>
            </a:solidFill>
          </p:grpSpPr>
          <p:cxnSp>
            <p:nvCxnSpPr>
              <p:cNvPr id="99" name="Straight Connector 9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4" name="Smiley Face 10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2" name="Group 21"/>
            <p:cNvGrpSpPr>
              <a:grpSpLocks noChangeAspect="1"/>
            </p:cNvGrpSpPr>
            <p:nvPr/>
          </p:nvGrpSpPr>
          <p:grpSpPr>
            <a:xfrm>
              <a:off x="4815724" y="3401957"/>
              <a:ext cx="49530" cy="168477"/>
              <a:chOff x="2209800" y="1583474"/>
              <a:chExt cx="990600" cy="3369526"/>
            </a:xfrm>
            <a:solidFill>
              <a:srgbClr val="00B050"/>
            </a:solidFill>
          </p:grpSpPr>
          <p:cxnSp>
            <p:nvCxnSpPr>
              <p:cNvPr id="93" name="Straight Connector 9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8" name="Smiley Face 9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p:cNvGrpSpPr>
              <a:grpSpLocks noChangeAspect="1"/>
            </p:cNvGrpSpPr>
            <p:nvPr/>
          </p:nvGrpSpPr>
          <p:grpSpPr>
            <a:xfrm>
              <a:off x="4920887" y="4803515"/>
              <a:ext cx="49530" cy="168477"/>
              <a:chOff x="2209800" y="1583474"/>
              <a:chExt cx="990600" cy="3369526"/>
            </a:xfrm>
            <a:solidFill>
              <a:srgbClr val="00B050"/>
            </a:solidFill>
          </p:grpSpPr>
          <p:cxnSp>
            <p:nvCxnSpPr>
              <p:cNvPr id="87" name="Straight Connector 8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2" name="Smiley Face 9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p:cNvGrpSpPr>
              <a:grpSpLocks noChangeAspect="1"/>
            </p:cNvGrpSpPr>
            <p:nvPr/>
          </p:nvGrpSpPr>
          <p:grpSpPr>
            <a:xfrm>
              <a:off x="4707028" y="4799705"/>
              <a:ext cx="49530" cy="168477"/>
              <a:chOff x="2209800" y="1583474"/>
              <a:chExt cx="990600" cy="3369526"/>
            </a:xfrm>
            <a:solidFill>
              <a:srgbClr val="00B050"/>
            </a:solidFill>
          </p:grpSpPr>
          <p:cxnSp>
            <p:nvCxnSpPr>
              <p:cNvPr id="81" name="Straight Connector 8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6" name="Smiley Face 8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p:cNvGrpSpPr>
              <a:grpSpLocks noChangeAspect="1"/>
            </p:cNvGrpSpPr>
            <p:nvPr/>
          </p:nvGrpSpPr>
          <p:grpSpPr>
            <a:xfrm>
              <a:off x="4258988" y="4740170"/>
              <a:ext cx="49530" cy="168477"/>
              <a:chOff x="2209800" y="1583474"/>
              <a:chExt cx="990600" cy="3369526"/>
            </a:xfrm>
            <a:solidFill>
              <a:srgbClr val="00B050"/>
            </a:solidFill>
          </p:grpSpPr>
          <p:cxnSp>
            <p:nvCxnSpPr>
              <p:cNvPr id="75" name="Straight Connector 7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0" name="Smiley Face 7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p:cNvGrpSpPr>
              <a:grpSpLocks noChangeAspect="1"/>
            </p:cNvGrpSpPr>
            <p:nvPr/>
          </p:nvGrpSpPr>
          <p:grpSpPr>
            <a:xfrm>
              <a:off x="4409071" y="4814837"/>
              <a:ext cx="49530" cy="168477"/>
              <a:chOff x="2209800" y="1583474"/>
              <a:chExt cx="990600" cy="3369526"/>
            </a:xfrm>
            <a:solidFill>
              <a:srgbClr val="00B050"/>
            </a:solidFill>
          </p:grpSpPr>
          <p:cxnSp>
            <p:nvCxnSpPr>
              <p:cNvPr id="69" name="Straight Connector 6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4" name="Smiley Face 7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p:cNvGrpSpPr>
              <a:grpSpLocks noChangeAspect="1"/>
            </p:cNvGrpSpPr>
            <p:nvPr/>
          </p:nvGrpSpPr>
          <p:grpSpPr>
            <a:xfrm>
              <a:off x="5145414" y="4142405"/>
              <a:ext cx="49530" cy="168477"/>
              <a:chOff x="2209800" y="1583474"/>
              <a:chExt cx="990600" cy="3369526"/>
            </a:xfrm>
            <a:solidFill>
              <a:srgbClr val="00B050"/>
            </a:solidFill>
          </p:grpSpPr>
          <p:cxnSp>
            <p:nvCxnSpPr>
              <p:cNvPr id="63" name="Straight Connector 6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8" name="Smiley Face 6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p:cNvGrpSpPr>
              <a:grpSpLocks noChangeAspect="1"/>
            </p:cNvGrpSpPr>
            <p:nvPr/>
          </p:nvGrpSpPr>
          <p:grpSpPr>
            <a:xfrm>
              <a:off x="5134936" y="3670647"/>
              <a:ext cx="49530" cy="168477"/>
              <a:chOff x="2209800" y="1583474"/>
              <a:chExt cx="990600" cy="3369526"/>
            </a:xfrm>
            <a:solidFill>
              <a:srgbClr val="00B050"/>
            </a:solidFill>
          </p:grpSpPr>
          <p:cxnSp>
            <p:nvCxnSpPr>
              <p:cNvPr id="57" name="Straight Connector 5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2" name="Smiley Face 6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p:cNvGrpSpPr>
              <a:grpSpLocks noChangeAspect="1"/>
            </p:cNvGrpSpPr>
            <p:nvPr/>
          </p:nvGrpSpPr>
          <p:grpSpPr>
            <a:xfrm>
              <a:off x="4539887" y="3782720"/>
              <a:ext cx="49530" cy="168477"/>
              <a:chOff x="2209800" y="1583474"/>
              <a:chExt cx="990600" cy="3369526"/>
            </a:xfrm>
            <a:solidFill>
              <a:srgbClr val="00B050"/>
            </a:solidFill>
          </p:grpSpPr>
          <p:cxnSp>
            <p:nvCxnSpPr>
              <p:cNvPr id="51" name="Straight Connector 5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6" name="Smiley Face 5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p:cNvGrpSpPr>
              <a:grpSpLocks noChangeAspect="1"/>
            </p:cNvGrpSpPr>
            <p:nvPr/>
          </p:nvGrpSpPr>
          <p:grpSpPr>
            <a:xfrm>
              <a:off x="4809744" y="3840962"/>
              <a:ext cx="49530" cy="168477"/>
              <a:chOff x="2209800" y="1583474"/>
              <a:chExt cx="990600" cy="3369526"/>
            </a:xfrm>
            <a:solidFill>
              <a:srgbClr val="00B050"/>
            </a:solidFill>
          </p:grpSpPr>
          <p:cxnSp>
            <p:nvCxnSpPr>
              <p:cNvPr id="45" name="Straight Connector 4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0" name="Smiley Face 4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p:cNvGrpSpPr>
              <a:grpSpLocks noChangeAspect="1"/>
            </p:cNvGrpSpPr>
            <p:nvPr/>
          </p:nvGrpSpPr>
          <p:grpSpPr>
            <a:xfrm>
              <a:off x="4622700" y="3934704"/>
              <a:ext cx="49530" cy="168477"/>
              <a:chOff x="2209800" y="1583474"/>
              <a:chExt cx="990600" cy="3369526"/>
            </a:xfrm>
            <a:solidFill>
              <a:srgbClr val="00B050"/>
            </a:solidFill>
          </p:grpSpPr>
          <p:cxnSp>
            <p:nvCxnSpPr>
              <p:cNvPr id="39" name="Straight Connector 3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4" name="Smiley Face 4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p:cNvGrpSpPr>
              <a:grpSpLocks noChangeAspect="1"/>
            </p:cNvGrpSpPr>
            <p:nvPr/>
          </p:nvGrpSpPr>
          <p:grpSpPr>
            <a:xfrm>
              <a:off x="4694191" y="3774759"/>
              <a:ext cx="49530" cy="168477"/>
              <a:chOff x="2209800" y="1583474"/>
              <a:chExt cx="990600" cy="3369526"/>
            </a:xfrm>
            <a:solidFill>
              <a:srgbClr val="00B050"/>
            </a:solidFill>
          </p:grpSpPr>
          <p:cxnSp>
            <p:nvCxnSpPr>
              <p:cNvPr id="33" name="Straight Connector 3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8" name="Smiley Face 3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83" name="Picture 182"/>
          <p:cNvPicPr>
            <a:picLocks noChangeAspect="1"/>
          </p:cNvPicPr>
          <p:nvPr/>
        </p:nvPicPr>
        <p:blipFill>
          <a:blip r:embed="rId5">
            <a:clrChange>
              <a:clrFrom>
                <a:srgbClr val="FFFFFF"/>
              </a:clrFrom>
              <a:clrTo>
                <a:srgbClr val="FFFFFF">
                  <a:alpha val="0"/>
                </a:srgbClr>
              </a:clrTo>
            </a:clrChange>
          </a:blip>
          <a:stretch>
            <a:fillRect/>
          </a:stretch>
        </p:blipFill>
        <p:spPr>
          <a:xfrm>
            <a:off x="1869680" y="732764"/>
            <a:ext cx="956105" cy="926751"/>
          </a:xfrm>
          <a:prstGeom prst="rect">
            <a:avLst/>
          </a:prstGeom>
        </p:spPr>
      </p:pic>
      <p:pic>
        <p:nvPicPr>
          <p:cNvPr id="184" name="Picture 183"/>
          <p:cNvPicPr>
            <a:picLocks noChangeAspect="1"/>
          </p:cNvPicPr>
          <p:nvPr/>
        </p:nvPicPr>
        <p:blipFill>
          <a:blip r:embed="rId6"/>
          <a:stretch>
            <a:fillRect/>
          </a:stretch>
        </p:blipFill>
        <p:spPr>
          <a:xfrm>
            <a:off x="5473320" y="2238531"/>
            <a:ext cx="1680536" cy="542828"/>
          </a:xfrm>
          <a:prstGeom prst="rect">
            <a:avLst/>
          </a:prstGeom>
        </p:spPr>
      </p:pic>
      <p:pic>
        <p:nvPicPr>
          <p:cNvPr id="185"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p:cNvPicPr>
            <a:picLocks noChangeAspect="1"/>
          </p:cNvPicPr>
          <p:nvPr/>
        </p:nvPicPr>
        <p:blipFill>
          <a:blip r:embed="rId8"/>
          <a:stretch>
            <a:fillRect/>
          </a:stretch>
        </p:blipFill>
        <p:spPr>
          <a:xfrm>
            <a:off x="7061074" y="4543248"/>
            <a:ext cx="887585" cy="343311"/>
          </a:xfrm>
          <a:prstGeom prst="rect">
            <a:avLst/>
          </a:prstGeom>
        </p:spPr>
      </p:pic>
      <p:pic>
        <p:nvPicPr>
          <p:cNvPr id="187" name="Picture 186"/>
          <p:cNvPicPr>
            <a:picLocks noChangeAspect="1"/>
          </p:cNvPicPr>
          <p:nvPr/>
        </p:nvPicPr>
        <p:blipFill>
          <a:blip r:embed="rId9"/>
          <a:stretch>
            <a:fillRect/>
          </a:stretch>
        </p:blipFill>
        <p:spPr>
          <a:xfrm>
            <a:off x="6620327" y="4916097"/>
            <a:ext cx="1769078" cy="291145"/>
          </a:xfrm>
          <a:prstGeom prst="rect">
            <a:avLst/>
          </a:prstGeom>
        </p:spPr>
      </p:pic>
      <p:sp>
        <p:nvSpPr>
          <p:cNvPr id="199" name="TextBox 198"/>
          <p:cNvSpPr txBox="1"/>
          <p:nvPr/>
        </p:nvSpPr>
        <p:spPr>
          <a:xfrm>
            <a:off x="3714043" y="2306294"/>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Design tool</a:t>
            </a:r>
            <a:endPar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cxnSp>
        <p:nvCxnSpPr>
          <p:cNvPr id="201" name="Straight Arrow Connector 200"/>
          <p:cNvCxnSpPr>
            <a:stCxn id="219" idx="0"/>
            <a:endCxn id="183" idx="1"/>
          </p:cNvCxnSpPr>
          <p:nvPr/>
        </p:nvCxnSpPr>
        <p:spPr>
          <a:xfrm rot="5400000" flipH="1" flipV="1">
            <a:off x="204788" y="1788865"/>
            <a:ext cx="2257617" cy="107216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1"/>
            <a:endCxn id="223" idx="3"/>
          </p:cNvCxnSpPr>
          <p:nvPr/>
        </p:nvCxnSpPr>
        <p:spPr>
          <a:xfrm flipH="1">
            <a:off x="3503709" y="2506349"/>
            <a:ext cx="2103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199" idx="3"/>
            <a:endCxn id="184" idx="1"/>
          </p:cNvCxnSpPr>
          <p:nvPr/>
        </p:nvCxnSpPr>
        <p:spPr>
          <a:xfrm>
            <a:off x="5182715" y="2506349"/>
            <a:ext cx="290605" cy="35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596" y="3383060"/>
            <a:ext cx="1608216" cy="2687138"/>
            <a:chOff x="2128" y="1236577"/>
            <a:chExt cx="1608216" cy="2687138"/>
          </a:xfrm>
        </p:grpSpPr>
        <p:sp>
          <p:nvSpPr>
            <p:cNvPr id="266" name="Rounded Rectangle 265"/>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2" name="Picture 191"/>
            <p:cNvPicPr>
              <a:picLocks noChangeAspect="1"/>
            </p:cNvPicPr>
            <p:nvPr/>
          </p:nvPicPr>
          <p:blipFill>
            <a:blip r:embed="rId10"/>
            <a:stretch>
              <a:fillRect/>
            </a:stretch>
          </p:blipFill>
          <p:spPr>
            <a:xfrm>
              <a:off x="525249" y="2529636"/>
              <a:ext cx="561975" cy="566738"/>
            </a:xfrm>
            <a:prstGeom prst="rect">
              <a:avLst/>
            </a:prstGeom>
          </p:spPr>
        </p:pic>
        <p:pic>
          <p:nvPicPr>
            <p:cNvPr id="193" name="Picture 192"/>
            <p:cNvPicPr>
              <a:picLocks noChangeAspect="1"/>
            </p:cNvPicPr>
            <p:nvPr/>
          </p:nvPicPr>
          <p:blipFill>
            <a:blip r:embed="rId11"/>
            <a:stretch>
              <a:fillRect/>
            </a:stretch>
          </p:blipFill>
          <p:spPr>
            <a:xfrm>
              <a:off x="534507" y="3172974"/>
              <a:ext cx="543458" cy="543458"/>
            </a:xfrm>
            <a:prstGeom prst="rect">
              <a:avLst/>
            </a:prstGeom>
          </p:spPr>
        </p:pic>
        <p:sp>
          <p:nvSpPr>
            <p:cNvPr id="198" name="TextBox 197"/>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donors</a:t>
              </a:r>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219" name="TextBox 218"/>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endPar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grpSp>
      <p:sp>
        <p:nvSpPr>
          <p:cNvPr id="222" name="TextBox 221"/>
          <p:cNvSpPr txBox="1"/>
          <p:nvPr/>
        </p:nvSpPr>
        <p:spPr>
          <a:xfrm>
            <a:off x="6316079" y="59237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pic>
        <p:nvPicPr>
          <p:cNvPr id="223" name="Picture 2" descr="https://lh3.googleusercontent.com/qPUcrEvntLlWCUeVB4FsnI-nVnLnOUtCiPRPcr6u4WlQ=w497-h144-p-n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5673" y="2257458"/>
            <a:ext cx="1718036" cy="49778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pic>
        <p:nvPicPr>
          <p:cNvPr id="239" name="Picture 238"/>
          <p:cNvPicPr>
            <a:picLocks noChangeAspect="1"/>
          </p:cNvPicPr>
          <p:nvPr/>
        </p:nvPicPr>
        <p:blipFill>
          <a:blip r:embed="rId13"/>
          <a:stretch>
            <a:fillRect/>
          </a:stretch>
        </p:blipFill>
        <p:spPr>
          <a:xfrm>
            <a:off x="6760741" y="5248454"/>
            <a:ext cx="1488250" cy="207545"/>
          </a:xfrm>
          <a:prstGeom prst="rect">
            <a:avLst/>
          </a:prstGeom>
        </p:spPr>
      </p:pic>
      <p:grpSp>
        <p:nvGrpSpPr>
          <p:cNvPr id="256" name="Group 255"/>
          <p:cNvGrpSpPr/>
          <p:nvPr/>
        </p:nvGrpSpPr>
        <p:grpSpPr>
          <a:xfrm>
            <a:off x="3437505" y="161086"/>
            <a:ext cx="3773618" cy="1143614"/>
            <a:chOff x="2464526" y="37507"/>
            <a:chExt cx="5036361" cy="1526295"/>
          </a:xfrm>
        </p:grpSpPr>
        <p:sp>
          <p:nvSpPr>
            <p:cNvPr id="247" name="Rounded Rectangle 246"/>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48" name="TextBox 247"/>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Consulting firms</a:t>
              </a:r>
              <a:endPar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pic>
          <p:nvPicPr>
            <p:cNvPr id="2052" name="Picture 4" descr="https://www.arcadis.com/images/arcadis-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50"/>
            <p:cNvPicPr>
              <a:picLocks noChangeAspect="1"/>
            </p:cNvPicPr>
            <p:nvPr/>
          </p:nvPicPr>
          <p:blipFill>
            <a:blip r:embed="rId15"/>
            <a:stretch>
              <a:fillRect/>
            </a:stretch>
          </p:blipFill>
          <p:spPr>
            <a:xfrm>
              <a:off x="2529762" y="712020"/>
              <a:ext cx="1570142" cy="415038"/>
            </a:xfrm>
            <a:prstGeom prst="rect">
              <a:avLst/>
            </a:prstGeom>
          </p:spPr>
        </p:pic>
        <p:pic>
          <p:nvPicPr>
            <p:cNvPr id="252" name="Picture 251"/>
            <p:cNvPicPr>
              <a:picLocks noChangeAspect="1"/>
            </p:cNvPicPr>
            <p:nvPr/>
          </p:nvPicPr>
          <p:blipFill>
            <a:blip r:embed="rId16"/>
            <a:stretch>
              <a:fillRect/>
            </a:stretch>
          </p:blipFill>
          <p:spPr>
            <a:xfrm>
              <a:off x="2582536" y="1170418"/>
              <a:ext cx="1943643" cy="304426"/>
            </a:xfrm>
            <a:prstGeom prst="rect">
              <a:avLst/>
            </a:prstGeom>
          </p:spPr>
        </p:pic>
        <p:pic>
          <p:nvPicPr>
            <p:cNvPr id="2056" name="Picture 8"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R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H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p:cNvPicPr>
              <a:picLocks noChangeAspect="1"/>
            </p:cNvPicPr>
            <p:nvPr/>
          </p:nvPicPr>
          <p:blipFill>
            <a:blip r:embed="rId20"/>
            <a:stretch>
              <a:fillRect/>
            </a:stretch>
          </p:blipFill>
          <p:spPr>
            <a:xfrm>
              <a:off x="4131497" y="711020"/>
              <a:ext cx="1215285" cy="425350"/>
            </a:xfrm>
            <a:prstGeom prst="rect">
              <a:avLst/>
            </a:prstGeom>
          </p:spPr>
        </p:pic>
        <p:pic>
          <p:nvPicPr>
            <p:cNvPr id="2062" name="Picture 14" descr="Image result for Woodard &amp; Curran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WH Glob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1" name="Straight Arrow Connector 260"/>
          <p:cNvCxnSpPr>
            <a:stCxn id="247" idx="1"/>
            <a:endCxn id="183" idx="3"/>
          </p:cNvCxnSpPr>
          <p:nvPr/>
        </p:nvCxnSpPr>
        <p:spPr>
          <a:xfrm rot="10800000" flipV="1">
            <a:off x="2825785" y="752896"/>
            <a:ext cx="611720" cy="44324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extBox 269"/>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endPar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260" name="TextBox 259"/>
          <p:cNvSpPr txBox="1"/>
          <p:nvPr/>
        </p:nvSpPr>
        <p:spPr>
          <a:xfrm rot="18793802">
            <a:off x="2712876" y="622301"/>
            <a:ext cx="81144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graduates</a:t>
            </a:r>
            <a:endParaRPr kumimoji="0" lang="en-US" sz="11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cxnSp>
        <p:nvCxnSpPr>
          <p:cNvPr id="273" name="Straight Arrow Connector 272"/>
          <p:cNvCxnSpPr>
            <a:stCxn id="222" idx="0"/>
            <a:endCxn id="238" idx="2"/>
          </p:cNvCxnSpPr>
          <p:nvPr/>
        </p:nvCxnSpPr>
        <p:spPr>
          <a:xfrm flipV="1">
            <a:off x="7504866" y="5608321"/>
            <a:ext cx="0" cy="315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https://us.fulbrightonline.org/uploads/files/fpa_files/high-res%20blue%20Fulbright%20logo.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826335" y="6411352"/>
            <a:ext cx="1159551" cy="332488"/>
          </a:xfrm>
          <a:prstGeom prst="rect">
            <a:avLst/>
          </a:prstGeom>
          <a:noFill/>
          <a:extLst>
            <a:ext uri="{909E8E84-426E-40DD-AFC4-6F175D3DCCD1}">
              <a14:hiddenFill xmlns:a14="http://schemas.microsoft.com/office/drawing/2010/main">
                <a:solidFill>
                  <a:srgbClr val="FFFFFF"/>
                </a:solidFill>
              </a14:hiddenFill>
            </a:ext>
          </a:extLst>
        </p:spPr>
      </p:pic>
      <p:cxnSp>
        <p:nvCxnSpPr>
          <p:cNvPr id="279" name="Straight Arrow Connector 278"/>
          <p:cNvCxnSpPr>
            <a:stCxn id="2066" idx="3"/>
            <a:endCxn id="222" idx="1"/>
          </p:cNvCxnSpPr>
          <p:nvPr/>
        </p:nvCxnSpPr>
        <p:spPr>
          <a:xfrm flipV="1">
            <a:off x="4985886" y="6108422"/>
            <a:ext cx="1330193" cy="4691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223" idx="2"/>
            <a:endCxn id="2066" idx="1"/>
          </p:cNvCxnSpPr>
          <p:nvPr/>
        </p:nvCxnSpPr>
        <p:spPr>
          <a:xfrm rot="16200000" flipH="1">
            <a:off x="1324335" y="4075595"/>
            <a:ext cx="3822357" cy="1181644"/>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265" idx="2"/>
            <a:endCxn id="270" idx="0"/>
          </p:cNvCxnSpPr>
          <p:nvPr/>
        </p:nvCxnSpPr>
        <p:spPr>
          <a:xfrm rot="5400000">
            <a:off x="7360250" y="2729028"/>
            <a:ext cx="1041184" cy="75194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85"/>
          <p:cNvCxnSpPr>
            <a:stCxn id="184" idx="3"/>
            <a:endCxn id="270" idx="0"/>
          </p:cNvCxnSpPr>
          <p:nvPr/>
        </p:nvCxnSpPr>
        <p:spPr>
          <a:xfrm>
            <a:off x="7153856" y="2509945"/>
            <a:ext cx="351011" cy="111564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a:stCxn id="223" idx="2"/>
            <a:endCxn id="238" idx="2"/>
          </p:cNvCxnSpPr>
          <p:nvPr/>
        </p:nvCxnSpPr>
        <p:spPr>
          <a:xfrm rot="16200000" flipH="1">
            <a:off x="3648237" y="1751692"/>
            <a:ext cx="2853082" cy="4860175"/>
          </a:xfrm>
          <a:prstGeom prst="curvedConnector3">
            <a:avLst>
              <a:gd name="adj1" fmla="val 11361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2995798" y="1606670"/>
            <a:ext cx="3924472"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srgbClr val="0070C0"/>
                </a:solidFill>
                <a:effectLst/>
                <a:uLnTx/>
                <a:uFillTx/>
                <a:latin typeface="Helvetica" panose="020B0604020202020204" pitchFamily="34" charset="0"/>
                <a:ea typeface="+mn-ea"/>
                <a:cs typeface="Helvetica" panose="020B0604020202020204" pitchFamily="34" charset="0"/>
              </a:rPr>
              <a:t>AguaClara Consortium </a:t>
            </a:r>
            <a:endParaRPr kumimoji="0" lang="en-US" sz="2800" b="0" i="0" u="none" strike="noStrike" kern="1200" cap="none" spc="0" normalizeH="0" baseline="0" noProof="0" dirty="0">
              <a:ln>
                <a:noFill/>
              </a:ln>
              <a:solidFill>
                <a:srgbClr val="0070C0"/>
              </a:solidFill>
              <a:effectLst/>
              <a:uLnTx/>
              <a:uFillTx/>
              <a:latin typeface="Helvetica" panose="020B0604020202020204" pitchFamily="34" charset="0"/>
              <a:ea typeface="+mn-ea"/>
              <a:cs typeface="Helvetica" panose="020B0604020202020204" pitchFamily="34" charset="0"/>
            </a:endParaRPr>
          </a:p>
        </p:txBody>
      </p:sp>
      <p:grpSp>
        <p:nvGrpSpPr>
          <p:cNvPr id="292" name="Group 291"/>
          <p:cNvGrpSpPr/>
          <p:nvPr/>
        </p:nvGrpSpPr>
        <p:grpSpPr>
          <a:xfrm>
            <a:off x="7471986" y="93079"/>
            <a:ext cx="1569661" cy="2491331"/>
            <a:chOff x="7471986" y="318167"/>
            <a:chExt cx="1569661" cy="2491331"/>
          </a:xfrm>
        </p:grpSpPr>
        <p:sp>
          <p:nvSpPr>
            <p:cNvPr id="265" name="Rounded Rectangle 264"/>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188" name="Picture 187"/>
            <p:cNvPicPr>
              <a:picLocks noChangeAspect="1"/>
            </p:cNvPicPr>
            <p:nvPr/>
          </p:nvPicPr>
          <p:blipFill rotWithShape="1">
            <a:blip r:embed="rId24"/>
            <a:srcRect l="15917" t="8804" r="15323" b="12234"/>
            <a:stretch/>
          </p:blipFill>
          <p:spPr>
            <a:xfrm>
              <a:off x="8467498" y="965595"/>
              <a:ext cx="396238" cy="413662"/>
            </a:xfrm>
            <a:prstGeom prst="rect">
              <a:avLst/>
            </a:prstGeom>
            <a:solidFill>
              <a:srgbClr val="FF3300">
                <a:alpha val="27843"/>
              </a:srgbClr>
            </a:solidFill>
          </p:spPr>
        </p:pic>
        <p:pic>
          <p:nvPicPr>
            <p:cNvPr id="189" name="Picture 6" descr="Image result for rotary international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190" name="Picture 189"/>
            <p:cNvPicPr>
              <a:picLocks noChangeAspect="1"/>
            </p:cNvPicPr>
            <p:nvPr/>
          </p:nvPicPr>
          <p:blipFill>
            <a:blip r:embed="rId26"/>
            <a:stretch>
              <a:fillRect/>
            </a:stretch>
          </p:blipFill>
          <p:spPr>
            <a:xfrm>
              <a:off x="7634829" y="1517274"/>
              <a:ext cx="1233808" cy="396498"/>
            </a:xfrm>
            <a:prstGeom prst="rect">
              <a:avLst/>
            </a:prstGeom>
            <a:solidFill>
              <a:srgbClr val="FF3300">
                <a:alpha val="27843"/>
              </a:srgbClr>
            </a:solidFill>
          </p:spPr>
        </p:pic>
        <p:sp>
          <p:nvSpPr>
            <p:cNvPr id="237" name="TextBox 236"/>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Municipalities</a:t>
              </a:r>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pic>
          <p:nvPicPr>
            <p:cNvPr id="324" name="Picture 323"/>
            <p:cNvPicPr>
              <a:picLocks noChangeAspect="1"/>
            </p:cNvPicPr>
            <p:nvPr/>
          </p:nvPicPr>
          <p:blipFill>
            <a:blip r:embed="rId27"/>
            <a:stretch>
              <a:fillRect/>
            </a:stretch>
          </p:blipFill>
          <p:spPr>
            <a:xfrm>
              <a:off x="8003391" y="2344432"/>
              <a:ext cx="556864" cy="419261"/>
            </a:xfrm>
            <a:prstGeom prst="rect">
              <a:avLst/>
            </a:prstGeom>
          </p:spPr>
        </p:pic>
      </p:grpSp>
      <p:cxnSp>
        <p:nvCxnSpPr>
          <p:cNvPr id="328" name="Straight Arrow Connector 327"/>
          <p:cNvCxnSpPr>
            <a:stCxn id="184" idx="0"/>
            <a:endCxn id="223" idx="0"/>
          </p:cNvCxnSpPr>
          <p:nvPr/>
        </p:nvCxnSpPr>
        <p:spPr>
          <a:xfrm rot="16200000" flipH="1" flipV="1">
            <a:off x="4469676" y="413545"/>
            <a:ext cx="18927" cy="3668897"/>
          </a:xfrm>
          <a:prstGeom prst="curvedConnector3">
            <a:avLst>
              <a:gd name="adj1" fmla="val -120779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167874" y="151863"/>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a:t>
            </a:r>
            <a:r>
              <a:rPr kumimoji="0" lang="en-US" sz="12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spTree>
    <p:extLst>
      <p:ext uri="{BB962C8B-B14F-4D97-AF65-F5344CB8AC3E}">
        <p14:creationId xmlns:p14="http://schemas.microsoft.com/office/powerpoint/2010/main" val="152326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conventional high tech solution?</a:t>
            </a:r>
            <a:endParaRPr lang="en-US" dirty="0"/>
          </a:p>
        </p:txBody>
      </p:sp>
      <p:sp>
        <p:nvSpPr>
          <p:cNvPr id="3" name="Content Placeholder 2"/>
          <p:cNvSpPr>
            <a:spLocks noGrp="1"/>
          </p:cNvSpPr>
          <p:nvPr>
            <p:ph idx="1"/>
          </p:nvPr>
        </p:nvSpPr>
        <p:spPr/>
        <p:txBody>
          <a:bodyPr/>
          <a:lstStyle/>
          <a:p>
            <a:r>
              <a:rPr lang="en-US" sz="2800" dirty="0" smtClean="0"/>
              <a:t>Technologies from the early 1900’s: Flocculation – sedimentation – filtration – disinfection</a:t>
            </a:r>
          </a:p>
          <a:p>
            <a:pPr lvl="0"/>
            <a:r>
              <a:rPr lang="en-US" sz="2800" dirty="0" smtClean="0"/>
              <a:t>“Advances” over the last 50 years have focused on automation and increased use of electricity </a:t>
            </a:r>
          </a:p>
          <a:p>
            <a:endParaRPr lang="en-US" sz="2800" dirty="0" smtClean="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5" name="Content Placeholder 2"/>
          <p:cNvSpPr txBox="1">
            <a:spLocks/>
          </p:cNvSpPr>
          <p:nvPr/>
        </p:nvSpPr>
        <p:spPr bwMode="auto">
          <a:xfrm>
            <a:off x="381000" y="3581400"/>
            <a:ext cx="62484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lang="en-US" sz="2800" dirty="0"/>
              <a:t>Increased</a:t>
            </a:r>
            <a:r>
              <a:rPr lang="en-US" sz="2800" kern="0" dirty="0" smtClean="0">
                <a:latin typeface="+mn-lt"/>
                <a:cs typeface="+mn-cs"/>
              </a:rPr>
              <a:t> cost, reduced reliability, more difficult to maintain, reduced useful life (cell phone life)</a:t>
            </a:r>
          </a:p>
          <a:p>
            <a:pPr marL="457200" marR="0" lvl="0"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50% of the high tech plants</a:t>
            </a:r>
            <a:r>
              <a:rPr kumimoji="0" lang="en-US" sz="2800" b="0" i="0" u="none" strike="noStrike" kern="0" cap="none" spc="0" normalizeH="0" noProof="0" dirty="0" smtClean="0">
                <a:ln>
                  <a:noFill/>
                </a:ln>
                <a:solidFill>
                  <a:schemeClr val="tx1"/>
                </a:solidFill>
                <a:effectLst/>
                <a:uLnTx/>
                <a:uFillTx/>
                <a:latin typeface="+mn-lt"/>
                <a:ea typeface="+mn-ea"/>
                <a:cs typeface="+mn-cs"/>
              </a:rPr>
              <a:t> that were installed in Honduras since 2003 have been abandoned</a:t>
            </a: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8363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happens when high tech water meets small town?</a:t>
            </a:r>
            <a:endParaRPr lang="en-US" dirty="0"/>
          </a:p>
        </p:txBody>
      </p:sp>
      <p:sp>
        <p:nvSpPr>
          <p:cNvPr id="3" name="Content Placeholder 2"/>
          <p:cNvSpPr>
            <a:spLocks noGrp="1"/>
          </p:cNvSpPr>
          <p:nvPr>
            <p:ph idx="1"/>
          </p:nvPr>
        </p:nvSpPr>
        <p:spPr/>
        <p:txBody>
          <a:bodyPr/>
          <a:lstStyle/>
          <a:p>
            <a:r>
              <a:rPr lang="en-US" smtClean="0"/>
              <a:t>Software expires and no one is able or willing to pay for the upgrade</a:t>
            </a:r>
          </a:p>
          <a:p>
            <a:r>
              <a:rPr lang="en-US" smtClean="0"/>
              <a:t>Everything that moves fails!</a:t>
            </a:r>
          </a:p>
          <a:p>
            <a:pPr lvl="1"/>
            <a:r>
              <a:rPr lang="en-US" smtClean="0"/>
              <a:t>Valves, pumps, compressors, switches, relays</a:t>
            </a:r>
          </a:p>
          <a:p>
            <a:r>
              <a:rPr lang="en-US" smtClean="0"/>
              <a:t>Electricity bill is too high</a:t>
            </a:r>
          </a:p>
          <a:p>
            <a:r>
              <a:rPr lang="en-US" smtClean="0"/>
              <a:t>Entire treatment plant is abandoned</a:t>
            </a:r>
          </a:p>
          <a:p>
            <a:r>
              <a:rPr lang="en-US" smtClean="0"/>
              <a:t>3 year average life for package plants installed in Africa – World Bank Engineer</a:t>
            </a:r>
            <a:endParaRPr lang="en-US" dirty="0" smtClean="0"/>
          </a:p>
        </p:txBody>
      </p:sp>
    </p:spTree>
    <p:extLst>
      <p:ext uri="{BB962C8B-B14F-4D97-AF65-F5344CB8AC3E}">
        <p14:creationId xmlns:p14="http://schemas.microsoft.com/office/powerpoint/2010/main" val="254899387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r>
              <a:rPr lang="en-US" b="1" i="1" dirty="0" smtClean="0"/>
              <a:t/>
            </a:r>
            <a:br>
              <a:rPr lang="en-US" b="1" i="1" dirty="0" smtClean="0"/>
            </a:br>
            <a:r>
              <a:rPr lang="en-US" b="1" i="1" dirty="0" smtClean="0"/>
              <a:t>                                       --- </a:t>
            </a:r>
            <a:r>
              <a:rPr lang="en-US" dirty="0" smtClean="0"/>
              <a:t>E.F</a:t>
            </a:r>
            <a:r>
              <a:rPr lang="en-US" dirty="0"/>
              <a:t>. Schumacher</a:t>
            </a:r>
          </a:p>
          <a:p>
            <a:endParaRPr lang="en-US" b="1" i="1" dirty="0" smtClean="0"/>
          </a:p>
          <a:p>
            <a:r>
              <a:rPr lang="en-US" b="1" i="1" dirty="0" smtClean="0"/>
              <a:t>“</a:t>
            </a:r>
            <a:r>
              <a:rPr lang="en-US" b="1" i="1" dirty="0"/>
              <a:t>Simplicity is the ultimate sophistication.” </a:t>
            </a:r>
            <a:r>
              <a:rPr lang="en-US" b="1" i="1" dirty="0" smtClean="0"/>
              <a:t/>
            </a:r>
            <a:br>
              <a:rPr lang="en-US" b="1" i="1" dirty="0" smtClean="0"/>
            </a:br>
            <a:r>
              <a:rPr lang="en-US" b="1" i="1" dirty="0" smtClean="0"/>
              <a:t>                                       --- </a:t>
            </a:r>
            <a:r>
              <a:rPr lang="en-US" dirty="0" smtClean="0"/>
              <a:t>Leonardo </a:t>
            </a:r>
            <a:r>
              <a:rPr lang="en-US" dirty="0"/>
              <a:t>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Elegant Solution</a:t>
            </a:r>
            <a:endParaRPr lang="en-US" dirty="0"/>
          </a:p>
        </p:txBody>
      </p:sp>
      <p:sp>
        <p:nvSpPr>
          <p:cNvPr id="3" name="Content Placeholder 2"/>
          <p:cNvSpPr>
            <a:spLocks noGrp="1"/>
          </p:cNvSpPr>
          <p:nvPr>
            <p:ph idx="1"/>
          </p:nvPr>
        </p:nvSpPr>
        <p:spPr/>
        <p:txBody>
          <a:bodyPr/>
          <a:lstStyle/>
          <a:p>
            <a:r>
              <a:rPr lang="en-US" smtClean="0"/>
              <a:t>Solves the problem very well</a:t>
            </a:r>
          </a:p>
          <a:p>
            <a:r>
              <a:rPr lang="en-US" smtClean="0"/>
              <a:t>No unnecessary complexity</a:t>
            </a:r>
          </a:p>
          <a:p>
            <a:r>
              <a:rPr lang="en-US" smtClean="0"/>
              <a:t>Easy to understand</a:t>
            </a:r>
          </a:p>
          <a:p>
            <a:r>
              <a:rPr lang="en-US" smtClean="0"/>
              <a:t>Simple and beautiful</a:t>
            </a:r>
          </a:p>
          <a:p>
            <a:pPr lvl="1"/>
            <a:r>
              <a:rPr lang="en-US" smtClean="0"/>
              <a:t>Bicycle</a:t>
            </a:r>
          </a:p>
          <a:p>
            <a:pPr lvl="1"/>
            <a:r>
              <a:rPr lang="en-US" smtClean="0"/>
              <a:t>Windmills</a:t>
            </a:r>
          </a:p>
          <a:p>
            <a:pPr lvl="1"/>
            <a:endParaRPr lang="en-US" smtClean="0"/>
          </a:p>
          <a:p>
            <a:r>
              <a:rPr lang="en-US" smtClean="0"/>
              <a:t>Context matters in defining elegant!</a:t>
            </a:r>
          </a:p>
          <a:p>
            <a:endParaRPr lang="en-US" dirty="0"/>
          </a:p>
        </p:txBody>
      </p:sp>
    </p:spTree>
    <p:extLst>
      <p:ext uri="{BB962C8B-B14F-4D97-AF65-F5344CB8AC3E}">
        <p14:creationId xmlns:p14="http://schemas.microsoft.com/office/powerpoint/2010/main" val="25391593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rnell offical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a:latin typeface="Helvetica" panose="020B0604020202020204" pitchFamily="34" charset="0"/>
            <a:cs typeface="Helvetica" panose="020B060402020202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2048</TotalTime>
  <Words>793</Words>
  <Application>Microsoft Office PowerPoint</Application>
  <PresentationFormat>On-screen Show (4:3)</PresentationFormat>
  <Paragraphs>138</Paragraphs>
  <Slides>48</Slides>
  <Notes>6</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vt:lpstr>
      <vt:lpstr>Calibri</vt:lpstr>
      <vt:lpstr>Cambria</vt:lpstr>
      <vt:lpstr>Candara</vt:lpstr>
      <vt:lpstr>Helvetica</vt:lpstr>
      <vt:lpstr>Times</vt:lpstr>
      <vt:lpstr>Times New Roman</vt:lpstr>
      <vt:lpstr>Wingdings</vt:lpstr>
      <vt:lpstr>Lecture 4540 2016</vt:lpstr>
      <vt:lpstr>Cornell offical theme</vt:lpstr>
      <vt:lpstr>An Elegant Solution for Safe Water on Tap </vt:lpstr>
      <vt:lpstr>Three ideas…</vt:lpstr>
      <vt:lpstr>Inventing Perfection</vt:lpstr>
      <vt:lpstr>AguaClara Consortium</vt:lpstr>
      <vt:lpstr>PowerPoint Presentation</vt:lpstr>
      <vt:lpstr>What is the conventional high tech solution?</vt:lpstr>
      <vt:lpstr>What happens when high tech water meets small town?</vt:lpstr>
      <vt:lpstr>Simple, Elegant, or Complicated?</vt:lpstr>
      <vt:lpstr>Elegant Solution</vt:lpstr>
      <vt:lpstr>Pride of Ownership</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128</cp:revision>
  <dcterms:created xsi:type="dcterms:W3CDTF">2014-03-14T12:49:46Z</dcterms:created>
  <dcterms:modified xsi:type="dcterms:W3CDTF">2017-08-25T13:04:36Z</dcterms:modified>
</cp:coreProperties>
</file>